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2"/>
  </p:notesMasterIdLst>
  <p:sldIdLst>
    <p:sldId id="256" r:id="rId5"/>
    <p:sldId id="260" r:id="rId6"/>
    <p:sldId id="257" r:id="rId7"/>
    <p:sldId id="258" r:id="rId8"/>
    <p:sldId id="259" r:id="rId9"/>
    <p:sldId id="266" r:id="rId10"/>
    <p:sldId id="267" r:id="rId11"/>
    <p:sldId id="268" r:id="rId12"/>
    <p:sldId id="269" r:id="rId13"/>
    <p:sldId id="276" r:id="rId14"/>
    <p:sldId id="277" r:id="rId15"/>
    <p:sldId id="273" r:id="rId16"/>
    <p:sldId id="262" r:id="rId17"/>
    <p:sldId id="263" r:id="rId18"/>
    <p:sldId id="264" r:id="rId19"/>
    <p:sldId id="265" r:id="rId20"/>
    <p:sldId id="261"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06" autoAdjust="0"/>
    <p:restoredTop sz="94619" autoAdjust="0"/>
  </p:normalViewPr>
  <p:slideViewPr>
    <p:cSldViewPr snapToGrid="0">
      <p:cViewPr varScale="1">
        <p:scale>
          <a:sx n="85" d="100"/>
          <a:sy n="85" d="100"/>
        </p:scale>
        <p:origin x="8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media/image1.png>
</file>

<file path=ppt/media/image2.tiff>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0D2DF3-C821-477C-850C-DEF9EE85B139}" type="datetimeFigureOut">
              <a:rPr lang="en-US" smtClean="0"/>
              <a:t>5/17/2023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21A70D-2413-410E-B2A1-BC03CE3E8E9E}" type="slidenum">
              <a:rPr lang="en-US" smtClean="0"/>
              <a:t>‹#›</a:t>
            </a:fld>
            <a:endParaRPr lang="en-US"/>
          </a:p>
        </p:txBody>
      </p:sp>
    </p:spTree>
    <p:extLst>
      <p:ext uri="{BB962C8B-B14F-4D97-AF65-F5344CB8AC3E}">
        <p14:creationId xmlns:p14="http://schemas.microsoft.com/office/powerpoint/2010/main" val="8954623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F4C9FC9-33A5-D44D-946C-8413C87AA530}" type="slidenum">
              <a:rPr lang="en-AU" smtClean="0"/>
              <a:t>1</a:t>
            </a:fld>
            <a:endParaRPr lang="en-AU"/>
          </a:p>
        </p:txBody>
      </p:sp>
    </p:spTree>
    <p:extLst>
      <p:ext uri="{BB962C8B-B14F-4D97-AF65-F5344CB8AC3E}">
        <p14:creationId xmlns:p14="http://schemas.microsoft.com/office/powerpoint/2010/main" val="1011444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5F4C9FC9-33A5-D44D-946C-8413C87AA530}" type="slidenum">
              <a:rPr lang="en-AU" smtClean="0"/>
              <a:t>2</a:t>
            </a:fld>
            <a:endParaRPr lang="en-AU"/>
          </a:p>
        </p:txBody>
      </p:sp>
    </p:spTree>
    <p:extLst>
      <p:ext uri="{BB962C8B-B14F-4D97-AF65-F5344CB8AC3E}">
        <p14:creationId xmlns:p14="http://schemas.microsoft.com/office/powerpoint/2010/main" val="33258692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2249de81d41_0_6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2249de81d41_0_6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49de81d41_0_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49de81d41_0_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6FD13CC4-57B1-4443-AEF9-E9D35EC553C3}" type="slidenum">
              <a:rPr lang="en-AU" smtClean="0"/>
              <a:t>13</a:t>
            </a:fld>
            <a:endParaRPr lang="en-AU"/>
          </a:p>
        </p:txBody>
      </p:sp>
    </p:spTree>
    <p:extLst>
      <p:ext uri="{BB962C8B-B14F-4D97-AF65-F5344CB8AC3E}">
        <p14:creationId xmlns:p14="http://schemas.microsoft.com/office/powerpoint/2010/main" val="1779038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5/17/2023</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5/17/2023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5/17/2023</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415600" y="593367"/>
            <a:ext cx="11360800" cy="7636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normAutofit/>
          </a:bodyPr>
          <a:lstStyle>
            <a:lvl1pPr marL="609585" lvl="0" indent="-457189">
              <a:spcBef>
                <a:spcPts val="0"/>
              </a:spcBef>
              <a:spcAft>
                <a:spcPts val="0"/>
              </a:spcAft>
              <a:buSzPts val="1800"/>
              <a:buChar char="●"/>
              <a:defRPr/>
            </a:lvl1pPr>
            <a:lvl2pPr marL="1219170" lvl="1" indent="-423323">
              <a:spcBef>
                <a:spcPts val="0"/>
              </a:spcBef>
              <a:spcAft>
                <a:spcPts val="0"/>
              </a:spcAft>
              <a:buSzPts val="1400"/>
              <a:buChar char="○"/>
              <a:defRPr/>
            </a:lvl2pPr>
            <a:lvl3pPr marL="1828754" lvl="2" indent="-423323">
              <a:spcBef>
                <a:spcPts val="0"/>
              </a:spcBef>
              <a:spcAft>
                <a:spcPts val="0"/>
              </a:spcAft>
              <a:buSzPts val="1400"/>
              <a:buChar char="■"/>
              <a:defRPr/>
            </a:lvl3pPr>
            <a:lvl4pPr marL="2438339" lvl="3" indent="-423323">
              <a:spcBef>
                <a:spcPts val="0"/>
              </a:spcBef>
              <a:spcAft>
                <a:spcPts val="0"/>
              </a:spcAft>
              <a:buSzPts val="1400"/>
              <a:buChar char="●"/>
              <a:defRPr/>
            </a:lvl4pPr>
            <a:lvl5pPr marL="3047924" lvl="4" indent="-423323">
              <a:spcBef>
                <a:spcPts val="0"/>
              </a:spcBef>
              <a:spcAft>
                <a:spcPts val="0"/>
              </a:spcAft>
              <a:buSzPts val="1400"/>
              <a:buChar char="○"/>
              <a:defRPr/>
            </a:lvl5pPr>
            <a:lvl6pPr marL="3657509" lvl="5" indent="-423323">
              <a:spcBef>
                <a:spcPts val="0"/>
              </a:spcBef>
              <a:spcAft>
                <a:spcPts val="0"/>
              </a:spcAft>
              <a:buSzPts val="1400"/>
              <a:buChar char="■"/>
              <a:defRPr/>
            </a:lvl6pPr>
            <a:lvl7pPr marL="4267093" lvl="6" indent="-423323">
              <a:spcBef>
                <a:spcPts val="0"/>
              </a:spcBef>
              <a:spcAft>
                <a:spcPts val="0"/>
              </a:spcAft>
              <a:buSzPts val="1400"/>
              <a:buChar char="●"/>
              <a:defRPr/>
            </a:lvl7pPr>
            <a:lvl8pPr marL="4876678" lvl="7" indent="-423323">
              <a:spcBef>
                <a:spcPts val="0"/>
              </a:spcBef>
              <a:spcAft>
                <a:spcPts val="0"/>
              </a:spcAft>
              <a:buSzPts val="1400"/>
              <a:buChar char="○"/>
              <a:defRPr/>
            </a:lvl8pPr>
            <a:lvl9pPr marL="5486263" lvl="8" indent="-423323">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vi" smtClean="0"/>
              <a:pPr/>
              <a:t>‹#›</a:t>
            </a:fld>
            <a:endParaRPr lang="vi"/>
          </a:p>
        </p:txBody>
      </p:sp>
    </p:spTree>
    <p:extLst>
      <p:ext uri="{BB962C8B-B14F-4D97-AF65-F5344CB8AC3E}">
        <p14:creationId xmlns:p14="http://schemas.microsoft.com/office/powerpoint/2010/main" val="17018358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Quote">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B5ED18-7A07-47F1-8056-CD86B076AFE2}"/>
              </a:ext>
            </a:extLst>
          </p:cNvPr>
          <p:cNvSpPr>
            <a:spLocks noGrp="1"/>
          </p:cNvSpPr>
          <p:nvPr>
            <p:ph type="title"/>
          </p:nvPr>
        </p:nvSpPr>
        <p:spPr>
          <a:xfrm>
            <a:off x="1798721" y="1684338"/>
            <a:ext cx="8594558" cy="2810460"/>
          </a:xfrm>
        </p:spPr>
        <p:txBody>
          <a:bodyPr>
            <a:noAutofit/>
          </a:bodyPr>
          <a:lstStyle>
            <a:lvl1pPr algn="ctr">
              <a:lnSpc>
                <a:spcPct val="100000"/>
              </a:lnSpc>
              <a:defRPr sz="4600">
                <a:solidFill>
                  <a:schemeClr val="bg1"/>
                </a:solidFill>
                <a:latin typeface="+mj-lt"/>
              </a:defRPr>
            </a:lvl1pPr>
          </a:lstStyle>
          <a:p>
            <a:r>
              <a:rPr lang="en-US"/>
              <a:t>Click to edit Master title style</a:t>
            </a:r>
            <a:endParaRPr lang="en-US" dirty="0"/>
          </a:p>
        </p:txBody>
      </p:sp>
      <p:sp>
        <p:nvSpPr>
          <p:cNvPr id="8" name="Text Placeholder 7">
            <a:extLst>
              <a:ext uri="{FF2B5EF4-FFF2-40B4-BE49-F238E27FC236}">
                <a16:creationId xmlns:a16="http://schemas.microsoft.com/office/drawing/2014/main" id="{4C91C146-F9A8-9A4C-9508-8590923B8D9A}"/>
              </a:ext>
            </a:extLst>
          </p:cNvPr>
          <p:cNvSpPr>
            <a:spLocks noGrp="1"/>
          </p:cNvSpPr>
          <p:nvPr>
            <p:ph type="body" sz="quarter" idx="13" hasCustomPrompt="1"/>
          </p:nvPr>
        </p:nvSpPr>
        <p:spPr>
          <a:xfrm>
            <a:off x="381000" y="519405"/>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10" name="Text Placeholder 9">
            <a:extLst>
              <a:ext uri="{FF2B5EF4-FFF2-40B4-BE49-F238E27FC236}">
                <a16:creationId xmlns:a16="http://schemas.microsoft.com/office/drawing/2014/main" id="{322D6C2B-78AC-DD47-9289-067C968B06C1}"/>
              </a:ext>
            </a:extLst>
          </p:cNvPr>
          <p:cNvSpPr>
            <a:spLocks noGrp="1"/>
          </p:cNvSpPr>
          <p:nvPr>
            <p:ph type="body" sz="quarter" idx="14"/>
          </p:nvPr>
        </p:nvSpPr>
        <p:spPr>
          <a:xfrm>
            <a:off x="6881813" y="4494213"/>
            <a:ext cx="3511550" cy="679450"/>
          </a:xfrm>
        </p:spPr>
        <p:txBody>
          <a:bodyPr>
            <a:noAutofit/>
          </a:bodyPr>
          <a:lstStyle>
            <a:lvl1pPr marL="0" indent="0" algn="r">
              <a:buNone/>
              <a:defRPr sz="2000">
                <a:solidFill>
                  <a:schemeClr val="bg1"/>
                </a:solidFill>
                <a:latin typeface="+mn-lt"/>
              </a:defRPr>
            </a:lvl1pPr>
            <a:lvl2pPr marL="457200" indent="0" algn="r">
              <a:buNone/>
              <a:defRPr sz="1800">
                <a:solidFill>
                  <a:schemeClr val="bg1"/>
                </a:solidFill>
                <a:latin typeface="Tenorite" pitchFamily="2" charset="0"/>
              </a:defRPr>
            </a:lvl2pPr>
            <a:lvl3pPr marL="914400" indent="0" algn="r">
              <a:buNone/>
              <a:defRPr sz="1600">
                <a:solidFill>
                  <a:schemeClr val="bg1"/>
                </a:solidFill>
                <a:latin typeface="Tenorite" pitchFamily="2" charset="0"/>
              </a:defRPr>
            </a:lvl3pPr>
            <a:lvl4pPr marL="1371600" indent="0" algn="r">
              <a:buNone/>
              <a:defRPr sz="1400">
                <a:solidFill>
                  <a:schemeClr val="bg1"/>
                </a:solidFill>
                <a:latin typeface="Tenorite" pitchFamily="2" charset="0"/>
              </a:defRPr>
            </a:lvl4pPr>
            <a:lvl5pPr marL="1828800" indent="0" algn="r">
              <a:buNone/>
              <a:defRPr sz="1400">
                <a:solidFill>
                  <a:schemeClr val="bg1"/>
                </a:solidFill>
                <a:latin typeface="Tenorite" pitchFamily="2" charset="0"/>
              </a:defRPr>
            </a:lvl5pPr>
          </a:lstStyle>
          <a:p>
            <a:pPr lvl="0"/>
            <a:r>
              <a:rPr lang="en-US"/>
              <a:t>Click to edit Master text styles</a:t>
            </a:r>
          </a:p>
        </p:txBody>
      </p:sp>
      <p:sp>
        <p:nvSpPr>
          <p:cNvPr id="9" name="Text Placeholder 7">
            <a:extLst>
              <a:ext uri="{FF2B5EF4-FFF2-40B4-BE49-F238E27FC236}">
                <a16:creationId xmlns:a16="http://schemas.microsoft.com/office/drawing/2014/main" id="{612193CD-03AD-D74D-A5CD-747A9B53F49A}"/>
              </a:ext>
            </a:extLst>
          </p:cNvPr>
          <p:cNvSpPr>
            <a:spLocks noGrp="1"/>
          </p:cNvSpPr>
          <p:nvPr>
            <p:ph type="body" sz="quarter" idx="15" hasCustomPrompt="1"/>
          </p:nvPr>
        </p:nvSpPr>
        <p:spPr>
          <a:xfrm>
            <a:off x="10609104" y="3399692"/>
            <a:ext cx="1364297" cy="1094521"/>
          </a:xfrm>
        </p:spPr>
        <p:txBody>
          <a:bodyPr>
            <a:noAutofit/>
          </a:bodyPr>
          <a:lstStyle>
            <a:lvl1pPr marL="0" indent="0" algn="ctr">
              <a:buNone/>
              <a:defRPr sz="23900" b="1">
                <a:solidFill>
                  <a:schemeClr val="accent1">
                    <a:lumMod val="75000"/>
                  </a:schemeClr>
                </a:solidFill>
                <a:latin typeface="Tenorite" pitchFamily="2" charset="0"/>
              </a:defRPr>
            </a:lvl1pPr>
            <a:lvl2pPr marL="457200" indent="0">
              <a:buNone/>
              <a:defRPr b="1">
                <a:solidFill>
                  <a:schemeClr val="bg1"/>
                </a:solidFill>
                <a:latin typeface="Tenorite" pitchFamily="2" charset="0"/>
              </a:defRPr>
            </a:lvl2pPr>
            <a:lvl3pPr marL="914400" indent="0">
              <a:buNone/>
              <a:defRPr b="1">
                <a:solidFill>
                  <a:schemeClr val="bg1"/>
                </a:solidFill>
                <a:latin typeface="Tenorite" pitchFamily="2" charset="0"/>
              </a:defRPr>
            </a:lvl3pPr>
            <a:lvl4pPr marL="1371600" indent="0">
              <a:buNone/>
              <a:defRPr b="1">
                <a:solidFill>
                  <a:schemeClr val="bg1"/>
                </a:solidFill>
                <a:latin typeface="Tenorite" pitchFamily="2" charset="0"/>
              </a:defRPr>
            </a:lvl4pPr>
            <a:lvl5pPr marL="1828800" indent="0">
              <a:buNone/>
              <a:defRPr b="1">
                <a:solidFill>
                  <a:schemeClr val="bg1"/>
                </a:solidFill>
                <a:latin typeface="Tenorite" pitchFamily="2" charset="0"/>
              </a:defRPr>
            </a:lvl5pPr>
          </a:lstStyle>
          <a:p>
            <a:pPr lvl="0"/>
            <a:r>
              <a:rPr lang="en-US" dirty="0"/>
              <a:t>”</a:t>
            </a:r>
          </a:p>
        </p:txBody>
      </p:sp>
      <p:sp>
        <p:nvSpPr>
          <p:cNvPr id="3" name="Date Placeholder 2">
            <a:extLst>
              <a:ext uri="{FF2B5EF4-FFF2-40B4-BE49-F238E27FC236}">
                <a16:creationId xmlns:a16="http://schemas.microsoft.com/office/drawing/2014/main" id="{A0C71211-4520-46A1-9487-4AE49C3239EF}"/>
              </a:ext>
            </a:extLst>
          </p:cNvPr>
          <p:cNvSpPr>
            <a:spLocks noGrp="1"/>
          </p:cNvSpPr>
          <p:nvPr>
            <p:ph type="dt" sz="half" idx="10"/>
          </p:nvPr>
        </p:nvSpPr>
        <p:spPr/>
        <p:txBody>
          <a:bodyPr>
            <a:noAutofit/>
          </a:bodyPr>
          <a:lstStyle>
            <a:lvl1pPr>
              <a:defRPr>
                <a:solidFill>
                  <a:schemeClr val="accent2"/>
                </a:solidFill>
                <a:latin typeface="+mn-lt"/>
              </a:defRPr>
            </a:lvl1pPr>
          </a:lstStyle>
          <a:p>
            <a:fld id="{4CF75428-5BE0-934D-BB71-675F8E23A386}" type="datetime1">
              <a:rPr lang="en-US" smtClean="0"/>
              <a:pPr/>
              <a:t>5/17/2023</a:t>
            </a:fld>
            <a:endParaRPr lang="en-US" dirty="0"/>
          </a:p>
        </p:txBody>
      </p:sp>
      <p:sp>
        <p:nvSpPr>
          <p:cNvPr id="4" name="Footer Placeholder 3">
            <a:extLst>
              <a:ext uri="{FF2B5EF4-FFF2-40B4-BE49-F238E27FC236}">
                <a16:creationId xmlns:a16="http://schemas.microsoft.com/office/drawing/2014/main" id="{96356206-85FD-45F5-A1F7-128DB34C860F}"/>
              </a:ext>
            </a:extLst>
          </p:cNvPr>
          <p:cNvSpPr>
            <a:spLocks noGrp="1"/>
          </p:cNvSpPr>
          <p:nvPr>
            <p:ph type="ftr" sz="quarter" idx="11"/>
          </p:nvPr>
        </p:nvSpPr>
        <p:spPr/>
        <p:txBody>
          <a:bodyPr>
            <a:noAutofit/>
          </a:bodyPr>
          <a:lstStyle>
            <a:lvl1pPr>
              <a:defRPr>
                <a:solidFill>
                  <a:schemeClr val="accent2"/>
                </a:solidFill>
                <a:latin typeface="+mn-lt"/>
              </a:defRPr>
            </a:lvl1pPr>
          </a:lstStyle>
          <a:p>
            <a:r>
              <a:rPr lang="en-US" dirty="0"/>
              <a:t>PRESENTATION TITLE</a:t>
            </a:r>
          </a:p>
        </p:txBody>
      </p:sp>
      <p:sp>
        <p:nvSpPr>
          <p:cNvPr id="5" name="Slide Number Placeholder 4">
            <a:extLst>
              <a:ext uri="{FF2B5EF4-FFF2-40B4-BE49-F238E27FC236}">
                <a16:creationId xmlns:a16="http://schemas.microsoft.com/office/drawing/2014/main" id="{0203763F-C8CD-4BCB-9A0A-B10F000BC1DB}"/>
              </a:ext>
            </a:extLst>
          </p:cNvPr>
          <p:cNvSpPr>
            <a:spLocks noGrp="1"/>
          </p:cNvSpPr>
          <p:nvPr>
            <p:ph type="sldNum" sz="quarter" idx="12"/>
          </p:nvPr>
        </p:nvSpPr>
        <p:spPr/>
        <p:txBody>
          <a:bodyPr>
            <a:noAutofit/>
          </a:bodyPr>
          <a:lstStyle>
            <a:lvl1pPr>
              <a:defRPr>
                <a:solidFill>
                  <a:schemeClr val="accent2"/>
                </a:solidFill>
                <a:latin typeface="+mn-lt"/>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0332994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5/17/2023</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5/17/2023</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5/17/2023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5/17/2023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5/17/2023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5/17/2023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5/17/2023</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5/17/2023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5/17/2023</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 id="2147483763" r:id="rId12"/>
    <p:sldLayoutId id="2147483764" r:id="rId13"/>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abs.gov.au/census/find-census-data/quickstats/2021/SAL70301" TargetMode="External"/><Relationship Id="rId2" Type="http://schemas.openxmlformats.org/officeDocument/2006/relationships/hyperlink" Target="https://www.abc.net.au/news/2019-08-13/remote-community-yuendumu-running-out-of-drinking-water/11405024"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82148-5B6A-D14C-9E79-F3F0CF5110F2}"/>
              </a:ext>
            </a:extLst>
          </p:cNvPr>
          <p:cNvSpPr>
            <a:spLocks noGrp="1"/>
          </p:cNvSpPr>
          <p:nvPr>
            <p:ph type="ctrTitle"/>
          </p:nvPr>
        </p:nvSpPr>
        <p:spPr>
          <a:xfrm>
            <a:off x="360607" y="206062"/>
            <a:ext cx="2863403" cy="998582"/>
          </a:xfrm>
        </p:spPr>
        <p:txBody>
          <a:bodyPr/>
          <a:lstStyle/>
          <a:p>
            <a:r>
              <a:rPr lang="en-AU" dirty="0">
                <a:latin typeface="Times New Roman" panose="02020603050405020304" pitchFamily="18" charset="0"/>
                <a:cs typeface="Times New Roman" panose="02020603050405020304" pitchFamily="18" charset="0"/>
              </a:rPr>
              <a:t>group4</a:t>
            </a:r>
          </a:p>
        </p:txBody>
      </p:sp>
      <p:sp>
        <p:nvSpPr>
          <p:cNvPr id="3" name="Subtitle 2">
            <a:extLst>
              <a:ext uri="{FF2B5EF4-FFF2-40B4-BE49-F238E27FC236}">
                <a16:creationId xmlns:a16="http://schemas.microsoft.com/office/drawing/2014/main" id="{259FBDDF-8D2B-7047-9EA1-37F908499EF6}"/>
              </a:ext>
            </a:extLst>
          </p:cNvPr>
          <p:cNvSpPr>
            <a:spLocks noGrp="1"/>
          </p:cNvSpPr>
          <p:nvPr>
            <p:ph type="subTitle" idx="1"/>
          </p:nvPr>
        </p:nvSpPr>
        <p:spPr>
          <a:xfrm>
            <a:off x="502276" y="1416676"/>
            <a:ext cx="5950039" cy="3673699"/>
          </a:xfrm>
        </p:spPr>
        <p:txBody>
          <a:bodyPr>
            <a:normAutofit/>
          </a:bodyPr>
          <a:lstStyle/>
          <a:p>
            <a:pPr marL="342900" indent="-342900" algn="l">
              <a:buFont typeface="Arial" panose="020B0604020202020204" pitchFamily="34" charset="0"/>
              <a:buChar char="•"/>
            </a:pPr>
            <a:r>
              <a:rPr lang="en-AU" sz="1800" dirty="0">
                <a:latin typeface="Times New Roman" panose="02020603050405020304" pitchFamily="18" charset="0"/>
                <a:cs typeface="Times New Roman" panose="02020603050405020304" pitchFamily="18" charset="0"/>
              </a:rPr>
              <a:t>Township – Yuendumu, Tanami Desert, NT</a:t>
            </a:r>
          </a:p>
          <a:p>
            <a:pPr marL="342900" indent="-342900" algn="l">
              <a:buFont typeface="Arial" panose="020B0604020202020204" pitchFamily="34" charset="0"/>
              <a:buChar char="•"/>
            </a:pPr>
            <a:r>
              <a:rPr lang="en-AU" sz="1800" dirty="0">
                <a:latin typeface="Times New Roman" panose="02020603050405020304" pitchFamily="18" charset="0"/>
                <a:cs typeface="Times New Roman" panose="02020603050405020304" pitchFamily="18" charset="0"/>
              </a:rPr>
              <a:t>People/Community – Warlpiri and Anmatyerr</a:t>
            </a:r>
          </a:p>
          <a:p>
            <a:pPr marL="342900" indent="-342900" algn="l">
              <a:buFont typeface="Arial" panose="020B0604020202020204" pitchFamily="34" charset="0"/>
              <a:buChar char="•"/>
            </a:pPr>
            <a:r>
              <a:rPr lang="en-AU" sz="1800" dirty="0">
                <a:latin typeface="Times New Roman" panose="02020603050405020304" pitchFamily="18" charset="0"/>
                <a:cs typeface="Times New Roman" panose="02020603050405020304" pitchFamily="18" charset="0"/>
              </a:rPr>
              <a:t>Population – 700 to 800</a:t>
            </a:r>
          </a:p>
        </p:txBody>
      </p:sp>
      <p:pic>
        <p:nvPicPr>
          <p:cNvPr id="5" name="Picture 4">
            <a:extLst>
              <a:ext uri="{FF2B5EF4-FFF2-40B4-BE49-F238E27FC236}">
                <a16:creationId xmlns:a16="http://schemas.microsoft.com/office/drawing/2014/main" id="{00520A65-5847-F542-924F-3839636FD54B}"/>
              </a:ext>
            </a:extLst>
          </p:cNvPr>
          <p:cNvPicPr>
            <a:picLocks noChangeAspect="1"/>
          </p:cNvPicPr>
          <p:nvPr/>
        </p:nvPicPr>
        <p:blipFill>
          <a:blip r:embed="rId3"/>
          <a:stretch>
            <a:fillRect/>
          </a:stretch>
        </p:blipFill>
        <p:spPr>
          <a:xfrm>
            <a:off x="700682" y="3218237"/>
            <a:ext cx="4515744" cy="3074806"/>
          </a:xfrm>
          <a:prstGeom prst="rect">
            <a:avLst/>
          </a:prstGeom>
        </p:spPr>
      </p:pic>
      <p:pic>
        <p:nvPicPr>
          <p:cNvPr id="7" name="Picture 6">
            <a:extLst>
              <a:ext uri="{FF2B5EF4-FFF2-40B4-BE49-F238E27FC236}">
                <a16:creationId xmlns:a16="http://schemas.microsoft.com/office/drawing/2014/main" id="{2F8263E1-6F74-CE4D-AE51-4393AE50571A}"/>
              </a:ext>
            </a:extLst>
          </p:cNvPr>
          <p:cNvPicPr>
            <a:picLocks noChangeAspect="1"/>
          </p:cNvPicPr>
          <p:nvPr/>
        </p:nvPicPr>
        <p:blipFill>
          <a:blip r:embed="rId4"/>
          <a:stretch>
            <a:fillRect/>
          </a:stretch>
        </p:blipFill>
        <p:spPr>
          <a:xfrm>
            <a:off x="6096000" y="757109"/>
            <a:ext cx="5473700" cy="3644900"/>
          </a:xfrm>
          <a:prstGeom prst="rect">
            <a:avLst/>
          </a:prstGeom>
        </p:spPr>
      </p:pic>
      <p:sp>
        <p:nvSpPr>
          <p:cNvPr id="9" name="TextBox 8">
            <a:extLst>
              <a:ext uri="{FF2B5EF4-FFF2-40B4-BE49-F238E27FC236}">
                <a16:creationId xmlns:a16="http://schemas.microsoft.com/office/drawing/2014/main" id="{0E70E834-A948-B94E-86BF-B10487EC46D4}"/>
              </a:ext>
            </a:extLst>
          </p:cNvPr>
          <p:cNvSpPr txBox="1"/>
          <p:nvPr/>
        </p:nvSpPr>
        <p:spPr>
          <a:xfrm>
            <a:off x="7860406" y="4429375"/>
            <a:ext cx="1648495" cy="369332"/>
          </a:xfrm>
          <a:prstGeom prst="rect">
            <a:avLst/>
          </a:prstGeom>
          <a:noFill/>
        </p:spPr>
        <p:txBody>
          <a:bodyPr wrap="square" rtlCol="0">
            <a:spAutoFit/>
          </a:bodyPr>
          <a:lstStyle/>
          <a:p>
            <a:r>
              <a:rPr lang="en-AU" dirty="0">
                <a:solidFill>
                  <a:schemeClr val="bg1"/>
                </a:solidFill>
                <a:latin typeface="Times New Roman" panose="02020603050405020304" pitchFamily="18" charset="0"/>
                <a:cs typeface="Times New Roman" panose="02020603050405020304" pitchFamily="18" charset="0"/>
              </a:rPr>
              <a:t>(Beavan 2019)</a:t>
            </a:r>
          </a:p>
        </p:txBody>
      </p:sp>
    </p:spTree>
    <p:extLst>
      <p:ext uri="{BB962C8B-B14F-4D97-AF65-F5344CB8AC3E}">
        <p14:creationId xmlns:p14="http://schemas.microsoft.com/office/powerpoint/2010/main" val="21930530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0" y="3607815"/>
            <a:ext cx="9033412" cy="664399"/>
          </a:xfrm>
        </p:spPr>
        <p:txBody>
          <a:bodyPr/>
          <a:lstStyle/>
          <a:p>
            <a:r>
              <a:rPr lang="en-US" dirty="0"/>
              <a:t>Technologies used-</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0" y="4453394"/>
            <a:ext cx="8890907" cy="2137188"/>
          </a:xfrm>
        </p:spPr>
        <p:txBody>
          <a:bodyPr vert="horz" lIns="91440" tIns="45720" rIns="91440" bIns="45720" rtlCol="0" anchor="t">
            <a:normAutofit/>
          </a:bodyPr>
          <a:lstStyle/>
          <a:p>
            <a:r>
              <a:rPr lang="en-US" sz="1800" b="0" i="0" u="none" strike="noStrike" dirty="0">
                <a:solidFill>
                  <a:srgbClr val="000000"/>
                </a:solidFill>
                <a:effectLst/>
                <a:latin typeface="Arial" panose="020B0604020202020204" pitchFamily="34" charset="0"/>
              </a:rPr>
              <a:t>The basic technologies and devices of a gravity-fed water supply system using solar energy are </a:t>
            </a:r>
          </a:p>
          <a:p>
            <a:pPr marL="457200" indent="-457200">
              <a:buFont typeface="Arial" panose="020B0604020202020204" pitchFamily="34" charset="0"/>
              <a:buChar char="•"/>
            </a:pPr>
            <a:r>
              <a:rPr lang="en-US" dirty="0"/>
              <a:t>a solar panel</a:t>
            </a:r>
          </a:p>
          <a:p>
            <a:pPr marL="457200" indent="-457200">
              <a:buFont typeface="Arial" panose="020B0604020202020204" pitchFamily="34" charset="0"/>
              <a:buChar char="•"/>
            </a:pPr>
            <a:r>
              <a:rPr lang="en-US" dirty="0"/>
              <a:t>a battery</a:t>
            </a:r>
          </a:p>
          <a:p>
            <a:pPr marL="457200" indent="-457200">
              <a:buFont typeface="Arial" panose="020B0604020202020204" pitchFamily="34" charset="0"/>
              <a:buChar char="•"/>
            </a:pPr>
            <a:r>
              <a:rPr lang="en-US" dirty="0"/>
              <a:t>a water pump</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defPPr>
              <a:defRPr lang="en-US"/>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mtClean="0"/>
              <a:pPr/>
              <a:t>10</a:t>
            </a:fld>
            <a:endParaRPr lang="en-US" dirty="0"/>
          </a:p>
        </p:txBody>
      </p:sp>
      <p:sp>
        <p:nvSpPr>
          <p:cNvPr id="9" name="TextBox 8">
            <a:extLst>
              <a:ext uri="{FF2B5EF4-FFF2-40B4-BE49-F238E27FC236}">
                <a16:creationId xmlns:a16="http://schemas.microsoft.com/office/drawing/2014/main" id="{4386693E-C70F-829F-3A1D-F4F3FDD55612}"/>
              </a:ext>
            </a:extLst>
          </p:cNvPr>
          <p:cNvSpPr txBox="1"/>
          <p:nvPr/>
        </p:nvSpPr>
        <p:spPr>
          <a:xfrm>
            <a:off x="99085" y="1001735"/>
            <a:ext cx="8835241" cy="2554545"/>
          </a:xfrm>
          <a:prstGeom prst="rect">
            <a:avLst/>
          </a:prstGeom>
          <a:noFill/>
        </p:spPr>
        <p:txBody>
          <a:bodyPr wrap="square" rtlCol="0">
            <a:spAutoFit/>
          </a:bodyPr>
          <a:lstStyle/>
          <a:p>
            <a:r>
              <a:rPr lang="en-US" sz="4800" b="1" dirty="0">
                <a:latin typeface="+mj-lt"/>
              </a:rPr>
              <a:t>Approaches:</a:t>
            </a:r>
          </a:p>
          <a:p>
            <a:pPr marL="514350" indent="-514350">
              <a:buFont typeface="+mj-lt"/>
              <a:buAutoNum type="arabicPeriod"/>
            </a:pPr>
            <a:endParaRPr lang="en-US" sz="2800" dirty="0"/>
          </a:p>
          <a:p>
            <a:pPr marL="514350" indent="-514350">
              <a:buFont typeface="+mj-lt"/>
              <a:buAutoNum type="arabicPeriod"/>
            </a:pPr>
            <a:r>
              <a:rPr lang="en-US" sz="2800" dirty="0"/>
              <a:t>Direct Solar Pumping</a:t>
            </a:r>
          </a:p>
          <a:p>
            <a:pPr marL="514350" indent="-514350">
              <a:buFont typeface="+mj-lt"/>
              <a:buAutoNum type="arabicPeriod"/>
            </a:pPr>
            <a:r>
              <a:rPr lang="en-US" sz="2800" dirty="0"/>
              <a:t>Solar-Powered Battery System:</a:t>
            </a:r>
          </a:p>
          <a:p>
            <a:pPr marL="514350" indent="-514350">
              <a:buFont typeface="+mj-lt"/>
              <a:buAutoNum type="arabicPeriod"/>
            </a:pPr>
            <a:r>
              <a:rPr lang="en-US" sz="2800" dirty="0"/>
              <a:t>Solar-Powered Reverse Osmosis System</a:t>
            </a:r>
          </a:p>
        </p:txBody>
      </p:sp>
      <p:sp>
        <p:nvSpPr>
          <p:cNvPr id="10" name="Rectangle 9">
            <a:extLst>
              <a:ext uri="{FF2B5EF4-FFF2-40B4-BE49-F238E27FC236}">
                <a16:creationId xmlns:a16="http://schemas.microsoft.com/office/drawing/2014/main" id="{30939CBE-5308-8FB6-39CD-0C7B9DEBDED1}"/>
              </a:ext>
            </a:extLst>
          </p:cNvPr>
          <p:cNvSpPr/>
          <p:nvPr/>
        </p:nvSpPr>
        <p:spPr>
          <a:xfrm>
            <a:off x="8797878" y="972314"/>
            <a:ext cx="1187532" cy="76595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Storage</a:t>
            </a:r>
            <a:endParaRPr lang="en-AU" dirty="0"/>
          </a:p>
        </p:txBody>
      </p:sp>
      <p:cxnSp>
        <p:nvCxnSpPr>
          <p:cNvPr id="14" name="Straight Connector 13">
            <a:extLst>
              <a:ext uri="{FF2B5EF4-FFF2-40B4-BE49-F238E27FC236}">
                <a16:creationId xmlns:a16="http://schemas.microsoft.com/office/drawing/2014/main" id="{FAEC53B1-06B4-BEF1-4480-90A19A1BEB91}"/>
              </a:ext>
            </a:extLst>
          </p:cNvPr>
          <p:cNvCxnSpPr>
            <a:cxnSpLocks/>
          </p:cNvCxnSpPr>
          <p:nvPr/>
        </p:nvCxnSpPr>
        <p:spPr>
          <a:xfrm flipH="1">
            <a:off x="7423066" y="4265881"/>
            <a:ext cx="4387933"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Isosceles Triangle 14">
            <a:extLst>
              <a:ext uri="{FF2B5EF4-FFF2-40B4-BE49-F238E27FC236}">
                <a16:creationId xmlns:a16="http://schemas.microsoft.com/office/drawing/2014/main" id="{BA15E7E8-78E3-E368-3B5F-F9764E33BAC8}"/>
              </a:ext>
            </a:extLst>
          </p:cNvPr>
          <p:cNvSpPr/>
          <p:nvPr/>
        </p:nvSpPr>
        <p:spPr>
          <a:xfrm>
            <a:off x="11177522" y="2315218"/>
            <a:ext cx="492826" cy="587824"/>
          </a:xfrm>
          <a:prstGeom prst="triangle">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S</a:t>
            </a:r>
            <a:endParaRPr lang="en-AU" dirty="0"/>
          </a:p>
        </p:txBody>
      </p:sp>
      <p:sp>
        <p:nvSpPr>
          <p:cNvPr id="16" name="Oval 15">
            <a:extLst>
              <a:ext uri="{FF2B5EF4-FFF2-40B4-BE49-F238E27FC236}">
                <a16:creationId xmlns:a16="http://schemas.microsoft.com/office/drawing/2014/main" id="{EBDFC367-F007-D94E-FF07-D467B2FBFFEE}"/>
              </a:ext>
            </a:extLst>
          </p:cNvPr>
          <p:cNvSpPr/>
          <p:nvPr/>
        </p:nvSpPr>
        <p:spPr>
          <a:xfrm>
            <a:off x="9811860" y="2470068"/>
            <a:ext cx="682831" cy="43938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t>
            </a:r>
            <a:endParaRPr lang="en-AU" dirty="0"/>
          </a:p>
        </p:txBody>
      </p:sp>
      <p:cxnSp>
        <p:nvCxnSpPr>
          <p:cNvPr id="18" name="Connector: Elbow 17">
            <a:extLst>
              <a:ext uri="{FF2B5EF4-FFF2-40B4-BE49-F238E27FC236}">
                <a16:creationId xmlns:a16="http://schemas.microsoft.com/office/drawing/2014/main" id="{AF8FAFFF-2919-A2A7-3DDE-7A4D2DE4DA76}"/>
              </a:ext>
            </a:extLst>
          </p:cNvPr>
          <p:cNvCxnSpPr>
            <a:stCxn id="16" idx="0"/>
          </p:cNvCxnSpPr>
          <p:nvPr/>
        </p:nvCxnSpPr>
        <p:spPr>
          <a:xfrm rot="16200000" flipV="1">
            <a:off x="9623339" y="1940131"/>
            <a:ext cx="718458" cy="3414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Smiley Face 21">
            <a:extLst>
              <a:ext uri="{FF2B5EF4-FFF2-40B4-BE49-F238E27FC236}">
                <a16:creationId xmlns:a16="http://schemas.microsoft.com/office/drawing/2014/main" id="{B9A48D56-DE31-7C69-FADD-5EA344F349F9}"/>
              </a:ext>
            </a:extLst>
          </p:cNvPr>
          <p:cNvSpPr/>
          <p:nvPr/>
        </p:nvSpPr>
        <p:spPr>
          <a:xfrm>
            <a:off x="7766462" y="3258509"/>
            <a:ext cx="356259" cy="312670"/>
          </a:xfrm>
          <a:prstGeom prst="smileyFace">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AU"/>
          </a:p>
        </p:txBody>
      </p:sp>
      <p:cxnSp>
        <p:nvCxnSpPr>
          <p:cNvPr id="24" name="Straight Connector 23">
            <a:extLst>
              <a:ext uri="{FF2B5EF4-FFF2-40B4-BE49-F238E27FC236}">
                <a16:creationId xmlns:a16="http://schemas.microsoft.com/office/drawing/2014/main" id="{BCBF0CEE-7F06-0369-1F58-EAA0D3C62CFD}"/>
              </a:ext>
            </a:extLst>
          </p:cNvPr>
          <p:cNvCxnSpPr>
            <a:cxnSpLocks/>
          </p:cNvCxnSpPr>
          <p:nvPr/>
        </p:nvCxnSpPr>
        <p:spPr>
          <a:xfrm>
            <a:off x="7938655" y="3571179"/>
            <a:ext cx="0" cy="43345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3F236B1B-AEEB-1E09-B694-FB15E9149503}"/>
              </a:ext>
            </a:extLst>
          </p:cNvPr>
          <p:cNvCxnSpPr>
            <a:cxnSpLocks/>
          </p:cNvCxnSpPr>
          <p:nvPr/>
        </p:nvCxnSpPr>
        <p:spPr>
          <a:xfrm flipH="1">
            <a:off x="7790213" y="4003066"/>
            <a:ext cx="148442" cy="250001"/>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992C66D-978F-C6A1-B108-E7EFD51F7993}"/>
              </a:ext>
            </a:extLst>
          </p:cNvPr>
          <p:cNvCxnSpPr>
            <a:cxnSpLocks/>
          </p:cNvCxnSpPr>
          <p:nvPr/>
        </p:nvCxnSpPr>
        <p:spPr>
          <a:xfrm>
            <a:off x="7938655" y="4003066"/>
            <a:ext cx="148442" cy="262815"/>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6C5F21B4-6F4D-2F9D-672B-9CB72E62ABC5}"/>
              </a:ext>
            </a:extLst>
          </p:cNvPr>
          <p:cNvCxnSpPr>
            <a:cxnSpLocks/>
          </p:cNvCxnSpPr>
          <p:nvPr/>
        </p:nvCxnSpPr>
        <p:spPr>
          <a:xfrm flipH="1">
            <a:off x="7846624" y="3570786"/>
            <a:ext cx="89064" cy="169858"/>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C103CBC-1D9D-562C-1019-40AE3FDA5E2D}"/>
              </a:ext>
            </a:extLst>
          </p:cNvPr>
          <p:cNvCxnSpPr>
            <a:cxnSpLocks/>
          </p:cNvCxnSpPr>
          <p:nvPr/>
        </p:nvCxnSpPr>
        <p:spPr>
          <a:xfrm>
            <a:off x="7926780" y="3563053"/>
            <a:ext cx="120982" cy="152973"/>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ED088BB5-C1F5-C66E-482B-51B54BAA5040}"/>
              </a:ext>
            </a:extLst>
          </p:cNvPr>
          <p:cNvCxnSpPr>
            <a:cxnSpLocks/>
          </p:cNvCxnSpPr>
          <p:nvPr/>
        </p:nvCxnSpPr>
        <p:spPr>
          <a:xfrm rot="5400000">
            <a:off x="7822073" y="1854858"/>
            <a:ext cx="1519478" cy="1286310"/>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CB8109CE-2038-DAF4-D141-9F5B3EFD5787}"/>
              </a:ext>
            </a:extLst>
          </p:cNvPr>
          <p:cNvCxnSpPr>
            <a:cxnSpLocks/>
          </p:cNvCxnSpPr>
          <p:nvPr/>
        </p:nvCxnSpPr>
        <p:spPr>
          <a:xfrm flipH="1">
            <a:off x="10494691" y="2689758"/>
            <a:ext cx="72155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76132CEB-F631-F673-11A4-35461D31A4FC}"/>
              </a:ext>
            </a:extLst>
          </p:cNvPr>
          <p:cNvCxnSpPr>
            <a:cxnSpLocks/>
            <a:endCxn id="16" idx="4"/>
          </p:cNvCxnSpPr>
          <p:nvPr/>
        </p:nvCxnSpPr>
        <p:spPr>
          <a:xfrm flipV="1">
            <a:off x="10153276" y="2909449"/>
            <a:ext cx="0" cy="134361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91A0A576-ECEF-444D-3E7C-3033ECB5773C}"/>
              </a:ext>
            </a:extLst>
          </p:cNvPr>
          <p:cNvCxnSpPr>
            <a:cxnSpLocks/>
          </p:cNvCxnSpPr>
          <p:nvPr/>
        </p:nvCxnSpPr>
        <p:spPr>
          <a:xfrm>
            <a:off x="9811860" y="2909449"/>
            <a:ext cx="1886756" cy="0"/>
          </a:xfrm>
          <a:prstGeom prst="line">
            <a:avLst/>
          </a:prstGeom>
        </p:spPr>
        <p:style>
          <a:lnRef idx="1">
            <a:schemeClr val="accent1"/>
          </a:lnRef>
          <a:fillRef idx="0">
            <a:schemeClr val="accent1"/>
          </a:fillRef>
          <a:effectRef idx="0">
            <a:schemeClr val="accent1"/>
          </a:effectRef>
          <a:fontRef idx="minor">
            <a:schemeClr val="tx1"/>
          </a:fontRef>
        </p:style>
      </p:cxnSp>
      <p:pic>
        <p:nvPicPr>
          <p:cNvPr id="57" name="Picture 56">
            <a:extLst>
              <a:ext uri="{FF2B5EF4-FFF2-40B4-BE49-F238E27FC236}">
                <a16:creationId xmlns:a16="http://schemas.microsoft.com/office/drawing/2014/main" id="{D73591FF-C891-3DB2-4D88-B1049317FF48}"/>
              </a:ext>
            </a:extLst>
          </p:cNvPr>
          <p:cNvPicPr>
            <a:picLocks noChangeAspect="1"/>
          </p:cNvPicPr>
          <p:nvPr/>
        </p:nvPicPr>
        <p:blipFill>
          <a:blip r:embed="rId2"/>
          <a:stretch>
            <a:fillRect/>
          </a:stretch>
        </p:blipFill>
        <p:spPr>
          <a:xfrm>
            <a:off x="10288420" y="979544"/>
            <a:ext cx="693717" cy="693717"/>
          </a:xfrm>
          <a:prstGeom prst="rect">
            <a:avLst/>
          </a:prstGeom>
        </p:spPr>
      </p:pic>
      <p:cxnSp>
        <p:nvCxnSpPr>
          <p:cNvPr id="61" name="Straight Arrow Connector 60">
            <a:extLst>
              <a:ext uri="{FF2B5EF4-FFF2-40B4-BE49-F238E27FC236}">
                <a16:creationId xmlns:a16="http://schemas.microsoft.com/office/drawing/2014/main" id="{B04CAA26-23E1-3396-C12A-41B3FA2924F6}"/>
              </a:ext>
            </a:extLst>
          </p:cNvPr>
          <p:cNvCxnSpPr>
            <a:cxnSpLocks/>
          </p:cNvCxnSpPr>
          <p:nvPr/>
        </p:nvCxnSpPr>
        <p:spPr>
          <a:xfrm>
            <a:off x="9393382" y="4265881"/>
            <a:ext cx="0" cy="45493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2E3DE1BD-32EA-E14C-4DB3-A1781C368B1D}"/>
              </a:ext>
            </a:extLst>
          </p:cNvPr>
          <p:cNvCxnSpPr>
            <a:cxnSpLocks/>
          </p:cNvCxnSpPr>
          <p:nvPr/>
        </p:nvCxnSpPr>
        <p:spPr>
          <a:xfrm>
            <a:off x="9642763" y="4265881"/>
            <a:ext cx="0" cy="4549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07284C88-D5BF-A1B8-B756-55501208715F}"/>
              </a:ext>
            </a:extLst>
          </p:cNvPr>
          <p:cNvSpPr txBox="1"/>
          <p:nvPr/>
        </p:nvSpPr>
        <p:spPr>
          <a:xfrm>
            <a:off x="9054260" y="4693387"/>
            <a:ext cx="928308" cy="369332"/>
          </a:xfrm>
          <a:prstGeom prst="rect">
            <a:avLst/>
          </a:prstGeom>
          <a:noFill/>
        </p:spPr>
        <p:txBody>
          <a:bodyPr wrap="square" rtlCol="0">
            <a:spAutoFit/>
          </a:bodyPr>
          <a:lstStyle/>
          <a:p>
            <a:r>
              <a:rPr lang="en-US" dirty="0"/>
              <a:t>Gravity</a:t>
            </a:r>
            <a:endParaRPr lang="en-AU" dirty="0"/>
          </a:p>
        </p:txBody>
      </p:sp>
    </p:spTree>
    <p:extLst>
      <p:ext uri="{BB962C8B-B14F-4D97-AF65-F5344CB8AC3E}">
        <p14:creationId xmlns:p14="http://schemas.microsoft.com/office/powerpoint/2010/main" val="14867035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ontent Placeholder 10">
            <a:extLst>
              <a:ext uri="{FF2B5EF4-FFF2-40B4-BE49-F238E27FC236}">
                <a16:creationId xmlns:a16="http://schemas.microsoft.com/office/drawing/2014/main" id="{21FC2230-C3A5-A19E-E290-8D6B2E4D0771}"/>
              </a:ext>
            </a:extLst>
          </p:cNvPr>
          <p:cNvSpPr>
            <a:spLocks noGrp="1"/>
          </p:cNvSpPr>
          <p:nvPr>
            <p:ph idx="1"/>
          </p:nvPr>
        </p:nvSpPr>
        <p:spPr>
          <a:xfrm>
            <a:off x="189782" y="62185"/>
            <a:ext cx="9779182" cy="3366815"/>
          </a:xfrm>
        </p:spPr>
        <p:txBody>
          <a:bodyPr/>
          <a:lstStyle/>
          <a:p>
            <a:r>
              <a:rPr lang="en-US" sz="3200" b="1" u="sng" dirty="0">
                <a:latin typeface="+mj-lt"/>
              </a:rPr>
              <a:t>Benefits:</a:t>
            </a:r>
          </a:p>
          <a:p>
            <a:pPr marL="457200" indent="-457200">
              <a:buFont typeface="Arial" panose="020B0604020202020204" pitchFamily="34" charset="0"/>
              <a:buChar char="•"/>
            </a:pPr>
            <a:r>
              <a:rPr lang="en-US" dirty="0"/>
              <a:t>Uses renewable and sustainable source of energy that reduces dependence on fossil fuels.</a:t>
            </a:r>
          </a:p>
          <a:p>
            <a:pPr marL="457200" indent="-457200">
              <a:buFont typeface="Arial" panose="020B0604020202020204" pitchFamily="34" charset="0"/>
              <a:buChar char="•"/>
            </a:pPr>
            <a:r>
              <a:rPr lang="en-US" dirty="0"/>
              <a:t>Low-maintenance system that does not require much upkeep once installed.</a:t>
            </a:r>
          </a:p>
          <a:p>
            <a:pPr marL="457200" indent="-457200">
              <a:buFont typeface="Arial" panose="020B0604020202020204" pitchFamily="34" charset="0"/>
              <a:buChar char="•"/>
            </a:pPr>
            <a:r>
              <a:rPr lang="en-US" dirty="0"/>
              <a:t> Can provide water even in remote areas where there is no access to grid electricity.</a:t>
            </a:r>
            <a:endParaRPr lang="en-AU" dirty="0"/>
          </a:p>
        </p:txBody>
      </p:sp>
      <p:sp>
        <p:nvSpPr>
          <p:cNvPr id="14" name="TextBox 13">
            <a:extLst>
              <a:ext uri="{FF2B5EF4-FFF2-40B4-BE49-F238E27FC236}">
                <a16:creationId xmlns:a16="http://schemas.microsoft.com/office/drawing/2014/main" id="{8ABE3EC7-FC20-555F-EFD1-EB3874476150}"/>
              </a:ext>
            </a:extLst>
          </p:cNvPr>
          <p:cNvSpPr txBox="1"/>
          <p:nvPr/>
        </p:nvSpPr>
        <p:spPr>
          <a:xfrm>
            <a:off x="528675" y="3230592"/>
            <a:ext cx="11473543" cy="3477875"/>
          </a:xfrm>
          <a:prstGeom prst="rect">
            <a:avLst/>
          </a:prstGeom>
          <a:noFill/>
        </p:spPr>
        <p:txBody>
          <a:bodyPr wrap="square" rtlCol="0">
            <a:spAutoFit/>
          </a:bodyPr>
          <a:lstStyle/>
          <a:p>
            <a:pPr algn="r"/>
            <a:r>
              <a:rPr lang="en-US" sz="2800" b="1" u="sng" dirty="0">
                <a:latin typeface="+mj-lt"/>
              </a:rPr>
              <a:t>Constraints:</a:t>
            </a:r>
          </a:p>
          <a:p>
            <a:pPr marL="457200" indent="-457200" algn="r">
              <a:buFont typeface="Arial" panose="020B0604020202020204" pitchFamily="34" charset="0"/>
              <a:buChar char="•"/>
            </a:pPr>
            <a:r>
              <a:rPr lang="en-US" sz="2400" dirty="0"/>
              <a:t>The amount of solar energy available can vary depending on the season and weather conditions. In some cases, this can impact the reliability of the system, especially during periods of low sunlight.</a:t>
            </a:r>
          </a:p>
          <a:p>
            <a:pPr marL="457200" indent="-457200" algn="r">
              <a:buFont typeface="Arial" panose="020B0604020202020204" pitchFamily="34" charset="0"/>
              <a:buChar char="•"/>
            </a:pPr>
            <a:endParaRPr lang="en-US" sz="2400" dirty="0"/>
          </a:p>
          <a:p>
            <a:pPr marL="457200" indent="-457200" algn="r">
              <a:buFont typeface="Arial" panose="020B0604020202020204" pitchFamily="34" charset="0"/>
              <a:buChar char="•"/>
            </a:pPr>
            <a:r>
              <a:rPr lang="en-US" sz="2400" dirty="0"/>
              <a:t>To ensure that the system provides sufficient water supply, it is important to accurately size the components of the system, including the solar panels, battery storage, and water storage tank. This can be a challenge in some cases, particularly in areas with variable water demand.</a:t>
            </a:r>
            <a:endParaRPr lang="en-AU" sz="2400" dirty="0"/>
          </a:p>
        </p:txBody>
      </p:sp>
    </p:spTree>
    <p:extLst>
      <p:ext uri="{BB962C8B-B14F-4D97-AF65-F5344CB8AC3E}">
        <p14:creationId xmlns:p14="http://schemas.microsoft.com/office/powerpoint/2010/main" val="15273869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003A5E2-8F37-D546-BCD9-24A2037BB54D}"/>
              </a:ext>
            </a:extLst>
          </p:cNvPr>
          <p:cNvSpPr>
            <a:spLocks noGrp="1"/>
          </p:cNvSpPr>
          <p:nvPr>
            <p:ph type="sldNum" sz="quarter" idx="12"/>
          </p:nvPr>
        </p:nvSpPr>
        <p:spPr/>
        <p:txBody>
          <a:bodyPr/>
          <a:lstStyle/>
          <a:p>
            <a:fld id="{294A09A9-5501-47C1-A89A-A340965A2BE2}" type="slidenum">
              <a:rPr lang="en-US" smtClean="0"/>
              <a:pPr/>
              <a:t>12</a:t>
            </a:fld>
            <a:endParaRPr lang="en-US" dirty="0"/>
          </a:p>
        </p:txBody>
      </p:sp>
      <p:sp>
        <p:nvSpPr>
          <p:cNvPr id="17" name="TextBox 16">
            <a:extLst>
              <a:ext uri="{FF2B5EF4-FFF2-40B4-BE49-F238E27FC236}">
                <a16:creationId xmlns:a16="http://schemas.microsoft.com/office/drawing/2014/main" id="{2686FDBC-387F-441C-AAF0-06463FA781FC}"/>
              </a:ext>
            </a:extLst>
          </p:cNvPr>
          <p:cNvSpPr txBox="1"/>
          <p:nvPr/>
        </p:nvSpPr>
        <p:spPr>
          <a:xfrm>
            <a:off x="334544" y="562605"/>
            <a:ext cx="11772900" cy="6063198"/>
          </a:xfrm>
          <a:prstGeom prst="rect">
            <a:avLst/>
          </a:prstGeom>
          <a:noFill/>
        </p:spPr>
        <p:txBody>
          <a:bodyPr wrap="square" rtlCol="0">
            <a:spAutoFit/>
          </a:bodyPr>
          <a:lstStyle/>
          <a:p>
            <a:r>
              <a:rPr lang="en-US" sz="3600" b="1" u="sng" dirty="0">
                <a:solidFill>
                  <a:schemeClr val="bg1"/>
                </a:solidFill>
                <a:latin typeface="+mj-lt"/>
              </a:rPr>
              <a:t>Impacts:</a:t>
            </a:r>
          </a:p>
          <a:p>
            <a:pPr marL="685800" indent="-685800">
              <a:buFont typeface="Arial" panose="020B0604020202020204" pitchFamily="34" charset="0"/>
              <a:buChar char="•"/>
            </a:pPr>
            <a:r>
              <a:rPr lang="en-US" sz="3200" dirty="0">
                <a:solidFill>
                  <a:schemeClr val="bg1"/>
                </a:solidFill>
              </a:rPr>
              <a:t>A solar-powered gravity-fed water supply system can be more cost-effective than traditional water supply systems that rely on grid electricity or diesel generators.</a:t>
            </a:r>
          </a:p>
          <a:p>
            <a:pPr marL="685800" indent="-685800">
              <a:buFont typeface="Arial" panose="020B0604020202020204" pitchFamily="34" charset="0"/>
              <a:buChar char="•"/>
            </a:pPr>
            <a:r>
              <a:rPr lang="en-US" sz="3200" dirty="0">
                <a:solidFill>
                  <a:schemeClr val="bg1"/>
                </a:solidFill>
              </a:rPr>
              <a:t>It is a renewable energy solution that can reduce reliance on fossil fuels and lower greenhouse gas emissions. This can have environmental benefits for the local community and contribute to Australia's efforts to maintain a low-carbon economy.</a:t>
            </a:r>
          </a:p>
          <a:p>
            <a:pPr marL="685800" indent="-685800">
              <a:buFont typeface="Arial" panose="020B0604020202020204" pitchFamily="34" charset="0"/>
              <a:buChar char="•"/>
            </a:pPr>
            <a:r>
              <a:rPr lang="en-US" sz="3200" dirty="0">
                <a:solidFill>
                  <a:schemeClr val="bg1"/>
                </a:solidFill>
              </a:rPr>
              <a:t>By providing clean drinking water, a solar-powered gravity-fed water supply system can improve public health outcomes, reducing the incidence of waterborne diseases and improving the overall health and safety of the community.</a:t>
            </a:r>
            <a:endParaRPr lang="en-AU" sz="3200" dirty="0">
              <a:solidFill>
                <a:schemeClr val="bg1"/>
              </a:solidFill>
            </a:endParaRPr>
          </a:p>
        </p:txBody>
      </p:sp>
    </p:spTree>
    <p:extLst>
      <p:ext uri="{BB962C8B-B14F-4D97-AF65-F5344CB8AC3E}">
        <p14:creationId xmlns:p14="http://schemas.microsoft.com/office/powerpoint/2010/main" val="2639983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BBEE55-19BE-F199-77AB-6DDE4A92BBC2}"/>
              </a:ext>
            </a:extLst>
          </p:cNvPr>
          <p:cNvSpPr>
            <a:spLocks noGrp="1"/>
          </p:cNvSpPr>
          <p:nvPr>
            <p:ph type="title"/>
          </p:nvPr>
        </p:nvSpPr>
        <p:spPr>
          <a:xfrm>
            <a:off x="838200" y="218477"/>
            <a:ext cx="10554478" cy="978245"/>
          </a:xfrm>
        </p:spPr>
        <p:txBody>
          <a:bodyPr>
            <a:noAutofit/>
          </a:bodyPr>
          <a:lstStyle/>
          <a:p>
            <a:r>
              <a:rPr lang="en-AU" sz="3000" b="1" u="sng" dirty="0"/>
              <a:t>REVERSE OSMOSIS SYSTEM (WIND ENERGY)  </a:t>
            </a:r>
            <a:r>
              <a:rPr lang="en-AU" sz="3000" b="1" dirty="0"/>
              <a:t>- </a:t>
            </a:r>
            <a:r>
              <a:rPr lang="en-AU" sz="3000" b="1" dirty="0" err="1"/>
              <a:t>Nuyang</a:t>
            </a:r>
            <a:r>
              <a:rPr lang="en-AU" sz="3000" b="1" dirty="0"/>
              <a:t> Rai</a:t>
            </a:r>
            <a:endParaRPr lang="en-AU" sz="3000" dirty="0"/>
          </a:p>
        </p:txBody>
      </p:sp>
      <p:pic>
        <p:nvPicPr>
          <p:cNvPr id="1026" name="Picture 2">
            <a:extLst>
              <a:ext uri="{FF2B5EF4-FFF2-40B4-BE49-F238E27FC236}">
                <a16:creationId xmlns:a16="http://schemas.microsoft.com/office/drawing/2014/main" id="{76DDD624-C39D-C52C-3B56-C5E55CC22F57}"/>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19657" b="8542"/>
          <a:stretch/>
        </p:blipFill>
        <p:spPr bwMode="auto">
          <a:xfrm>
            <a:off x="855322" y="4252822"/>
            <a:ext cx="10631108" cy="2565389"/>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Arrow Connector 4">
            <a:extLst>
              <a:ext uri="{FF2B5EF4-FFF2-40B4-BE49-F238E27FC236}">
                <a16:creationId xmlns:a16="http://schemas.microsoft.com/office/drawing/2014/main" id="{6DD17617-11B5-A1D0-C586-0933144FB6F4}"/>
              </a:ext>
            </a:extLst>
          </p:cNvPr>
          <p:cNvCxnSpPr>
            <a:cxnSpLocks/>
          </p:cNvCxnSpPr>
          <p:nvPr/>
        </p:nvCxnSpPr>
        <p:spPr>
          <a:xfrm>
            <a:off x="3321698" y="3800488"/>
            <a:ext cx="0" cy="68137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 name="Rectangle 6">
            <a:extLst>
              <a:ext uri="{FF2B5EF4-FFF2-40B4-BE49-F238E27FC236}">
                <a16:creationId xmlns:a16="http://schemas.microsoft.com/office/drawing/2014/main" id="{0D8024CE-D35E-586D-8F82-DCDBDAB715CE}"/>
              </a:ext>
            </a:extLst>
          </p:cNvPr>
          <p:cNvSpPr/>
          <p:nvPr/>
        </p:nvSpPr>
        <p:spPr>
          <a:xfrm>
            <a:off x="2721375" y="2998294"/>
            <a:ext cx="1200646" cy="811033"/>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TextBox 7">
            <a:extLst>
              <a:ext uri="{FF2B5EF4-FFF2-40B4-BE49-F238E27FC236}">
                <a16:creationId xmlns:a16="http://schemas.microsoft.com/office/drawing/2014/main" id="{23671810-F0A6-F416-AD71-6D4C760C84EE}"/>
              </a:ext>
            </a:extLst>
          </p:cNvPr>
          <p:cNvSpPr txBox="1"/>
          <p:nvPr/>
        </p:nvSpPr>
        <p:spPr>
          <a:xfrm>
            <a:off x="2721382" y="3249921"/>
            <a:ext cx="1200639" cy="307777"/>
          </a:xfrm>
          <a:prstGeom prst="rect">
            <a:avLst/>
          </a:prstGeom>
          <a:noFill/>
        </p:spPr>
        <p:txBody>
          <a:bodyPr wrap="square" rtlCol="0">
            <a:spAutoFit/>
          </a:bodyPr>
          <a:lstStyle/>
          <a:p>
            <a:r>
              <a:rPr lang="en-AU" sz="1400" dirty="0"/>
              <a:t>Wind turbine</a:t>
            </a:r>
          </a:p>
        </p:txBody>
      </p:sp>
      <p:sp>
        <p:nvSpPr>
          <p:cNvPr id="9" name="TextBox 8">
            <a:extLst>
              <a:ext uri="{FF2B5EF4-FFF2-40B4-BE49-F238E27FC236}">
                <a16:creationId xmlns:a16="http://schemas.microsoft.com/office/drawing/2014/main" id="{B09D8D7D-BC8B-2114-218A-63E3896A65CC}"/>
              </a:ext>
            </a:extLst>
          </p:cNvPr>
          <p:cNvSpPr txBox="1"/>
          <p:nvPr/>
        </p:nvSpPr>
        <p:spPr>
          <a:xfrm>
            <a:off x="718458" y="1230304"/>
            <a:ext cx="4709366" cy="461665"/>
          </a:xfrm>
          <a:prstGeom prst="rect">
            <a:avLst/>
          </a:prstGeom>
          <a:noFill/>
        </p:spPr>
        <p:txBody>
          <a:bodyPr wrap="none" rtlCol="0">
            <a:spAutoFit/>
          </a:bodyPr>
          <a:lstStyle/>
          <a:p>
            <a:r>
              <a:rPr lang="en-AU" sz="2400" b="1" dirty="0"/>
              <a:t>Flowchart of how the system works</a:t>
            </a:r>
          </a:p>
        </p:txBody>
      </p:sp>
      <p:sp>
        <p:nvSpPr>
          <p:cNvPr id="10" name="TextBox 9">
            <a:extLst>
              <a:ext uri="{FF2B5EF4-FFF2-40B4-BE49-F238E27FC236}">
                <a16:creationId xmlns:a16="http://schemas.microsoft.com/office/drawing/2014/main" id="{F0A1E0B9-F6AF-05BE-9217-868E9665A530}"/>
              </a:ext>
            </a:extLst>
          </p:cNvPr>
          <p:cNvSpPr txBox="1"/>
          <p:nvPr/>
        </p:nvSpPr>
        <p:spPr>
          <a:xfrm>
            <a:off x="718458" y="1640329"/>
            <a:ext cx="11202747" cy="1323439"/>
          </a:xfrm>
          <a:prstGeom prst="rect">
            <a:avLst/>
          </a:prstGeom>
          <a:noFill/>
        </p:spPr>
        <p:txBody>
          <a:bodyPr wrap="none" rtlCol="0">
            <a:spAutoFit/>
          </a:bodyPr>
          <a:lstStyle/>
          <a:p>
            <a:pPr marL="285750" indent="-285750">
              <a:buFont typeface="Arial" panose="020B0604020202020204" pitchFamily="34" charset="0"/>
              <a:buChar char="•"/>
            </a:pPr>
            <a:r>
              <a:rPr lang="en-AU" sz="2000" dirty="0"/>
              <a:t>Impure water is pumped from the river.</a:t>
            </a:r>
          </a:p>
          <a:p>
            <a:pPr marL="285750" indent="-285750">
              <a:buFont typeface="Arial" panose="020B0604020202020204" pitchFamily="34" charset="0"/>
              <a:buChar char="•"/>
            </a:pPr>
            <a:r>
              <a:rPr lang="en-AU" sz="2000" dirty="0"/>
              <a:t>Pre-treatment components are added in the impure water</a:t>
            </a:r>
          </a:p>
          <a:p>
            <a:pPr marL="285750" indent="-285750">
              <a:buFont typeface="Arial" panose="020B0604020202020204" pitchFamily="34" charset="0"/>
              <a:buChar char="•"/>
            </a:pPr>
            <a:r>
              <a:rPr lang="en-AU" sz="2000" dirty="0"/>
              <a:t>It is pushed through the RO membrane with the help of high-pressure pump powered by wind turbine.</a:t>
            </a:r>
          </a:p>
          <a:p>
            <a:pPr marL="285750" indent="-285750">
              <a:buFont typeface="Arial" panose="020B0604020202020204" pitchFamily="34" charset="0"/>
              <a:buChar char="•"/>
            </a:pPr>
            <a:r>
              <a:rPr lang="en-AU" sz="2000" dirty="0"/>
              <a:t>Filtered again where the impurities are dumped and clean water is stored.</a:t>
            </a:r>
          </a:p>
        </p:txBody>
      </p:sp>
      <p:sp>
        <p:nvSpPr>
          <p:cNvPr id="11" name="TextBox 10">
            <a:extLst>
              <a:ext uri="{FF2B5EF4-FFF2-40B4-BE49-F238E27FC236}">
                <a16:creationId xmlns:a16="http://schemas.microsoft.com/office/drawing/2014/main" id="{624C0102-1143-4D06-CE19-FA6CD0A401EB}"/>
              </a:ext>
            </a:extLst>
          </p:cNvPr>
          <p:cNvSpPr txBox="1"/>
          <p:nvPr/>
        </p:nvSpPr>
        <p:spPr>
          <a:xfrm>
            <a:off x="2790383" y="4594778"/>
            <a:ext cx="1453804" cy="276999"/>
          </a:xfrm>
          <a:prstGeom prst="rect">
            <a:avLst/>
          </a:prstGeom>
          <a:noFill/>
        </p:spPr>
        <p:txBody>
          <a:bodyPr wrap="square" rtlCol="0">
            <a:spAutoFit/>
          </a:bodyPr>
          <a:lstStyle/>
          <a:p>
            <a:r>
              <a:rPr lang="en-AU" sz="1200" dirty="0"/>
              <a:t>High pressure</a:t>
            </a:r>
          </a:p>
        </p:txBody>
      </p:sp>
    </p:spTree>
    <p:extLst>
      <p:ext uri="{BB962C8B-B14F-4D97-AF65-F5344CB8AC3E}">
        <p14:creationId xmlns:p14="http://schemas.microsoft.com/office/powerpoint/2010/main" val="19394661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2BBC539-EC30-CA1F-8E4C-A1728C5792F2}"/>
              </a:ext>
            </a:extLst>
          </p:cNvPr>
          <p:cNvSpPr>
            <a:spLocks noGrp="1"/>
          </p:cNvSpPr>
          <p:nvPr>
            <p:ph idx="1"/>
          </p:nvPr>
        </p:nvSpPr>
        <p:spPr>
          <a:xfrm>
            <a:off x="679579" y="1164566"/>
            <a:ext cx="10722429" cy="5198912"/>
          </a:xfrm>
        </p:spPr>
        <p:txBody>
          <a:bodyPr>
            <a:normAutofit fontScale="70000" lnSpcReduction="20000"/>
          </a:bodyPr>
          <a:lstStyle/>
          <a:p>
            <a:pPr marL="0" indent="0">
              <a:buNone/>
            </a:pPr>
            <a:r>
              <a:rPr lang="en-AU" sz="2900" b="1" dirty="0"/>
              <a:t>Three different approaches:</a:t>
            </a:r>
          </a:p>
          <a:p>
            <a:pPr marL="457200" indent="-457200">
              <a:buFont typeface="+mj-lt"/>
              <a:buAutoNum type="arabicPeriod"/>
            </a:pPr>
            <a:r>
              <a:rPr lang="en-AU" sz="2400" dirty="0"/>
              <a:t>Research and Concept Development: </a:t>
            </a:r>
            <a:r>
              <a:rPr lang="en-US" sz="2400" dirty="0"/>
              <a:t>we conduct research and explore various concepts and technologies such as, studying existing reverse osmosis system, how the filter works and different types of treatment components. </a:t>
            </a:r>
            <a:endParaRPr lang="en-AU" sz="2400" dirty="0"/>
          </a:p>
          <a:p>
            <a:pPr marL="457200" indent="-457200">
              <a:buFont typeface="+mj-lt"/>
              <a:buAutoNum type="arabicPeriod"/>
            </a:pPr>
            <a:r>
              <a:rPr lang="en-AU" sz="2400" dirty="0"/>
              <a:t>System Integration and Engineering: </a:t>
            </a:r>
            <a:r>
              <a:rPr lang="en-US" sz="2400" dirty="0"/>
              <a:t>this is to make sure everything functions properly and efficiently by taking factors into consideration.</a:t>
            </a:r>
            <a:endParaRPr lang="en-AU" sz="2400" dirty="0"/>
          </a:p>
          <a:p>
            <a:pPr marL="457200" indent="-457200">
              <a:buFont typeface="+mj-lt"/>
              <a:buAutoNum type="arabicPeriod"/>
            </a:pPr>
            <a:r>
              <a:rPr lang="en-AU" sz="2400" dirty="0"/>
              <a:t>Prototyping and Testing: </a:t>
            </a:r>
            <a:r>
              <a:rPr lang="en-US" sz="2400" dirty="0"/>
              <a:t>this approach is to identify any design flaws and make necessary adjustments.</a:t>
            </a:r>
            <a:endParaRPr lang="en-AU" sz="2400" dirty="0"/>
          </a:p>
          <a:p>
            <a:endParaRPr lang="en-AU" sz="2400" dirty="0"/>
          </a:p>
          <a:p>
            <a:pPr marL="0" indent="0">
              <a:buNone/>
            </a:pPr>
            <a:r>
              <a:rPr lang="en-AU" sz="2900" b="1" dirty="0"/>
              <a:t>Technologies and devices used:</a:t>
            </a:r>
          </a:p>
          <a:p>
            <a:r>
              <a:rPr lang="en-AU" sz="2400" dirty="0"/>
              <a:t>Reverse Osmosis (RO) membrane</a:t>
            </a:r>
          </a:p>
          <a:p>
            <a:r>
              <a:rPr lang="en-AU" sz="2400" dirty="0"/>
              <a:t>High-Pressure Pump</a:t>
            </a:r>
          </a:p>
          <a:p>
            <a:r>
              <a:rPr lang="en-AU" sz="2400" dirty="0"/>
              <a:t>Pre-treatment and Post-treatment components</a:t>
            </a:r>
          </a:p>
          <a:p>
            <a:r>
              <a:rPr lang="en-AU" sz="2400" dirty="0"/>
              <a:t>Wind turbine</a:t>
            </a:r>
          </a:p>
          <a:p>
            <a:r>
              <a:rPr lang="en-AU" sz="2400" dirty="0"/>
              <a:t>Control Panel</a:t>
            </a:r>
          </a:p>
          <a:p>
            <a:endParaRPr lang="en-AU" sz="2400" dirty="0"/>
          </a:p>
          <a:p>
            <a:endParaRPr lang="en-AU" sz="2400" dirty="0"/>
          </a:p>
        </p:txBody>
      </p:sp>
    </p:spTree>
    <p:extLst>
      <p:ext uri="{BB962C8B-B14F-4D97-AF65-F5344CB8AC3E}">
        <p14:creationId xmlns:p14="http://schemas.microsoft.com/office/powerpoint/2010/main" val="30785210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45898BB-DA71-B06A-FE6E-9E310D9062BE}"/>
              </a:ext>
            </a:extLst>
          </p:cNvPr>
          <p:cNvSpPr>
            <a:spLocks noGrp="1"/>
          </p:cNvSpPr>
          <p:nvPr>
            <p:ph idx="1"/>
          </p:nvPr>
        </p:nvSpPr>
        <p:spPr>
          <a:xfrm>
            <a:off x="838200" y="597159"/>
            <a:ext cx="10515600" cy="5701004"/>
          </a:xfrm>
        </p:spPr>
        <p:txBody>
          <a:bodyPr>
            <a:normAutofit lnSpcReduction="10000"/>
          </a:bodyPr>
          <a:lstStyle/>
          <a:p>
            <a:pPr marL="0" indent="0">
              <a:buNone/>
            </a:pPr>
            <a:r>
              <a:rPr lang="en-AU" b="1" dirty="0"/>
              <a:t>Benefits</a:t>
            </a:r>
          </a:p>
          <a:p>
            <a:r>
              <a:rPr lang="en-AU" sz="2400" dirty="0"/>
              <a:t>Improves public health</a:t>
            </a:r>
          </a:p>
          <a:p>
            <a:r>
              <a:rPr lang="en-AU" sz="2400" dirty="0"/>
              <a:t>Reduces the need to purchase bottled water</a:t>
            </a:r>
          </a:p>
          <a:p>
            <a:r>
              <a:rPr lang="en-AU" sz="2400" dirty="0"/>
              <a:t>Improves taste of the water</a:t>
            </a:r>
          </a:p>
          <a:p>
            <a:pPr marL="0" indent="0">
              <a:buNone/>
            </a:pPr>
            <a:endParaRPr lang="en-AU" dirty="0"/>
          </a:p>
          <a:p>
            <a:pPr marL="0" indent="0">
              <a:buNone/>
            </a:pPr>
            <a:r>
              <a:rPr lang="en-AU" b="1" dirty="0"/>
              <a:t>Potential Impacts</a:t>
            </a:r>
          </a:p>
          <a:p>
            <a:r>
              <a:rPr lang="en-AU" sz="2400" dirty="0"/>
              <a:t>Regular maintenance needed</a:t>
            </a:r>
          </a:p>
          <a:p>
            <a:r>
              <a:rPr lang="en-AU" sz="2400" dirty="0"/>
              <a:t>Uses a lot of water</a:t>
            </a:r>
          </a:p>
          <a:p>
            <a:pPr marL="0" indent="0">
              <a:buNone/>
            </a:pPr>
            <a:endParaRPr lang="en-AU" dirty="0"/>
          </a:p>
          <a:p>
            <a:pPr marL="0" indent="0">
              <a:buNone/>
            </a:pPr>
            <a:r>
              <a:rPr lang="en-AU" b="1" dirty="0"/>
              <a:t>Constraints</a:t>
            </a:r>
          </a:p>
          <a:p>
            <a:r>
              <a:rPr lang="en-AU" sz="2400" dirty="0"/>
              <a:t>Costly</a:t>
            </a:r>
          </a:p>
          <a:p>
            <a:r>
              <a:rPr lang="en-AU" sz="2400" dirty="0"/>
              <a:t>Fluctuation</a:t>
            </a:r>
          </a:p>
        </p:txBody>
      </p:sp>
    </p:spTree>
    <p:extLst>
      <p:ext uri="{BB962C8B-B14F-4D97-AF65-F5344CB8AC3E}">
        <p14:creationId xmlns:p14="http://schemas.microsoft.com/office/powerpoint/2010/main" val="31040987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E85DE73C-FFB1-4283-6DBE-88375F92D6FF}"/>
              </a:ext>
            </a:extLst>
          </p:cNvPr>
          <p:cNvGraphicFramePr>
            <a:graphicFrameLocks noGrp="1"/>
          </p:cNvGraphicFramePr>
          <p:nvPr>
            <p:ph idx="1"/>
            <p:extLst>
              <p:ext uri="{D42A27DB-BD31-4B8C-83A1-F6EECF244321}">
                <p14:modId xmlns:p14="http://schemas.microsoft.com/office/powerpoint/2010/main" val="2842099443"/>
              </p:ext>
            </p:extLst>
          </p:nvPr>
        </p:nvGraphicFramePr>
        <p:xfrm>
          <a:off x="581025" y="764540"/>
          <a:ext cx="11029950" cy="5699760"/>
        </p:xfrm>
        <a:graphic>
          <a:graphicData uri="http://schemas.openxmlformats.org/drawingml/2006/table">
            <a:tbl>
              <a:tblPr firstRow="1" bandRow="1">
                <a:tableStyleId>{5C22544A-7EE6-4342-B048-85BDC9FD1C3A}</a:tableStyleId>
              </a:tblPr>
              <a:tblGrid>
                <a:gridCol w="2205990">
                  <a:extLst>
                    <a:ext uri="{9D8B030D-6E8A-4147-A177-3AD203B41FA5}">
                      <a16:colId xmlns:a16="http://schemas.microsoft.com/office/drawing/2014/main" val="2596463100"/>
                    </a:ext>
                  </a:extLst>
                </a:gridCol>
                <a:gridCol w="2205990">
                  <a:extLst>
                    <a:ext uri="{9D8B030D-6E8A-4147-A177-3AD203B41FA5}">
                      <a16:colId xmlns:a16="http://schemas.microsoft.com/office/drawing/2014/main" val="2644074825"/>
                    </a:ext>
                  </a:extLst>
                </a:gridCol>
                <a:gridCol w="2205990">
                  <a:extLst>
                    <a:ext uri="{9D8B030D-6E8A-4147-A177-3AD203B41FA5}">
                      <a16:colId xmlns:a16="http://schemas.microsoft.com/office/drawing/2014/main" val="1169718663"/>
                    </a:ext>
                  </a:extLst>
                </a:gridCol>
                <a:gridCol w="2205990">
                  <a:extLst>
                    <a:ext uri="{9D8B030D-6E8A-4147-A177-3AD203B41FA5}">
                      <a16:colId xmlns:a16="http://schemas.microsoft.com/office/drawing/2014/main" val="622220617"/>
                    </a:ext>
                  </a:extLst>
                </a:gridCol>
                <a:gridCol w="2205990">
                  <a:extLst>
                    <a:ext uri="{9D8B030D-6E8A-4147-A177-3AD203B41FA5}">
                      <a16:colId xmlns:a16="http://schemas.microsoft.com/office/drawing/2014/main" val="1874129950"/>
                    </a:ext>
                  </a:extLst>
                </a:gridCol>
              </a:tblGrid>
              <a:tr h="370840">
                <a:tc>
                  <a:txBody>
                    <a:bodyPr/>
                    <a:lstStyle/>
                    <a:p>
                      <a:endParaRPr lang="en-US" dirty="0">
                        <a:solidFill>
                          <a:srgbClr val="C00000"/>
                        </a:solidFill>
                      </a:endParaRPr>
                    </a:p>
                  </a:txBody>
                  <a:tcPr/>
                </a:tc>
                <a:tc>
                  <a:txBody>
                    <a:bodyPr/>
                    <a:lstStyle/>
                    <a:p>
                      <a:r>
                        <a:rPr lang="en-US" dirty="0">
                          <a:solidFill>
                            <a:srgbClr val="C00000"/>
                          </a:solidFill>
                        </a:rPr>
                        <a:t>Design 1</a:t>
                      </a:r>
                    </a:p>
                  </a:txBody>
                  <a:tcPr/>
                </a:tc>
                <a:tc>
                  <a:txBody>
                    <a:bodyPr/>
                    <a:lstStyle/>
                    <a:p>
                      <a:r>
                        <a:rPr lang="en-US" dirty="0"/>
                        <a:t>Design 2</a:t>
                      </a:r>
                    </a:p>
                  </a:txBody>
                  <a:tcPr/>
                </a:tc>
                <a:tc>
                  <a:txBody>
                    <a:bodyPr/>
                    <a:lstStyle/>
                    <a:p>
                      <a:r>
                        <a:rPr lang="en-US" dirty="0"/>
                        <a:t>Design 4</a:t>
                      </a:r>
                    </a:p>
                  </a:txBody>
                  <a:tcPr/>
                </a:tc>
                <a:tc>
                  <a:txBody>
                    <a:bodyPr/>
                    <a:lstStyle/>
                    <a:p>
                      <a:r>
                        <a:rPr lang="en-US" dirty="0"/>
                        <a:t>Design 5</a:t>
                      </a:r>
                    </a:p>
                  </a:txBody>
                  <a:tcPr/>
                </a:tc>
                <a:extLst>
                  <a:ext uri="{0D108BD9-81ED-4DB2-BD59-A6C34878D82A}">
                    <a16:rowId xmlns:a16="http://schemas.microsoft.com/office/drawing/2014/main" val="2514398647"/>
                  </a:ext>
                </a:extLst>
              </a:tr>
              <a:tr h="370840">
                <a:tc>
                  <a:txBody>
                    <a:bodyPr/>
                    <a:lstStyle/>
                    <a:p>
                      <a:r>
                        <a:rPr lang="en-US"/>
                        <a:t>Approach 1</a:t>
                      </a:r>
                      <a:endParaRPr lang="en-US" dirty="0"/>
                    </a:p>
                  </a:txBody>
                  <a:tcPr/>
                </a:tc>
                <a:tc>
                  <a:txBody>
                    <a:bodyPr/>
                    <a:lstStyle/>
                    <a:p>
                      <a:r>
                        <a:rPr lang="en-US" dirty="0"/>
                        <a:t>2.5/3 (Assess)</a:t>
                      </a:r>
                    </a:p>
                  </a:txBody>
                  <a:tcPr/>
                </a:tc>
                <a:tc>
                  <a:txBody>
                    <a:bodyPr/>
                    <a:lstStyle/>
                    <a:p>
                      <a:r>
                        <a:rPr lang="en-US" dirty="0"/>
                        <a:t>2/3 (Predict)</a:t>
                      </a:r>
                    </a:p>
                  </a:txBody>
                  <a:tcPr/>
                </a:tc>
                <a:tc>
                  <a:txBody>
                    <a:bodyPr/>
                    <a:lstStyle/>
                    <a:p>
                      <a:r>
                        <a:rPr lang="en-US" dirty="0"/>
                        <a:t>3/3 (Execute)</a:t>
                      </a:r>
                    </a:p>
                  </a:txBody>
                  <a:tcPr/>
                </a:tc>
                <a:tc>
                  <a:txBody>
                    <a:bodyPr/>
                    <a:lstStyle/>
                    <a:p>
                      <a:r>
                        <a:rPr lang="en-US" dirty="0"/>
                        <a:t>2/3 (Research)</a:t>
                      </a:r>
                    </a:p>
                  </a:txBody>
                  <a:tcPr/>
                </a:tc>
                <a:extLst>
                  <a:ext uri="{0D108BD9-81ED-4DB2-BD59-A6C34878D82A}">
                    <a16:rowId xmlns:a16="http://schemas.microsoft.com/office/drawing/2014/main" val="2559423966"/>
                  </a:ext>
                </a:extLst>
              </a:tr>
              <a:tr h="370840">
                <a:tc>
                  <a:txBody>
                    <a:bodyPr/>
                    <a:lstStyle/>
                    <a:p>
                      <a:r>
                        <a:rPr lang="en-US"/>
                        <a:t>Approach 2</a:t>
                      </a:r>
                      <a:endParaRPr lang="en-US" dirty="0"/>
                    </a:p>
                  </a:txBody>
                  <a:tcPr/>
                </a:tc>
                <a:tc>
                  <a:txBody>
                    <a:bodyPr/>
                    <a:lstStyle/>
                    <a:p>
                      <a:r>
                        <a:rPr lang="en-US" dirty="0"/>
                        <a:t>2.5/3 (Integrate)</a:t>
                      </a:r>
                    </a:p>
                  </a:txBody>
                  <a:tcPr/>
                </a:tc>
                <a:tc>
                  <a:txBody>
                    <a:bodyPr/>
                    <a:lstStyle/>
                    <a:p>
                      <a:r>
                        <a:rPr lang="en-US" dirty="0"/>
                        <a:t>2/3 (Analyst)</a:t>
                      </a:r>
                    </a:p>
                  </a:txBody>
                  <a:tcPr/>
                </a:tc>
                <a:tc>
                  <a:txBody>
                    <a:bodyPr/>
                    <a:lstStyle/>
                    <a:p>
                      <a:r>
                        <a:rPr lang="en-US" dirty="0"/>
                        <a:t>2/3 (Execute)</a:t>
                      </a:r>
                    </a:p>
                  </a:txBody>
                  <a:tcPr/>
                </a:tc>
                <a:tc>
                  <a:txBody>
                    <a:bodyPr/>
                    <a:lstStyle/>
                    <a:p>
                      <a:r>
                        <a:rPr lang="en-US" dirty="0"/>
                        <a:t>2/3 (Integrate)</a:t>
                      </a:r>
                    </a:p>
                  </a:txBody>
                  <a:tcPr/>
                </a:tc>
                <a:extLst>
                  <a:ext uri="{0D108BD9-81ED-4DB2-BD59-A6C34878D82A}">
                    <a16:rowId xmlns:a16="http://schemas.microsoft.com/office/drawing/2014/main" val="186325001"/>
                  </a:ext>
                </a:extLst>
              </a:tr>
              <a:tr h="370840">
                <a:tc>
                  <a:txBody>
                    <a:bodyPr/>
                    <a:lstStyle/>
                    <a:p>
                      <a:r>
                        <a:rPr lang="en-US"/>
                        <a:t>Approach 3</a:t>
                      </a:r>
                      <a:endParaRPr lang="en-US" dirty="0"/>
                    </a:p>
                  </a:txBody>
                  <a:tcPr/>
                </a:tc>
                <a:tc>
                  <a:txBody>
                    <a:bodyPr/>
                    <a:lstStyle/>
                    <a:p>
                      <a:r>
                        <a:rPr lang="en-US" dirty="0"/>
                        <a:t>2/3 (Operate)</a:t>
                      </a:r>
                    </a:p>
                  </a:txBody>
                  <a:tcPr/>
                </a:tc>
                <a:tc>
                  <a:txBody>
                    <a:bodyPr/>
                    <a:lstStyle/>
                    <a:p>
                      <a:r>
                        <a:rPr lang="en-US" dirty="0"/>
                        <a:t>3/3 (Assess)</a:t>
                      </a:r>
                    </a:p>
                  </a:txBody>
                  <a:tcPr/>
                </a:tc>
                <a:tc>
                  <a:txBody>
                    <a:bodyPr/>
                    <a:lstStyle/>
                    <a:p>
                      <a:r>
                        <a:rPr lang="en-US" dirty="0"/>
                        <a:t>2/3 (Execute)</a:t>
                      </a:r>
                    </a:p>
                  </a:txBody>
                  <a:tcPr/>
                </a:tc>
                <a:tc>
                  <a:txBody>
                    <a:bodyPr/>
                    <a:lstStyle/>
                    <a:p>
                      <a:r>
                        <a:rPr lang="en-US" dirty="0"/>
                        <a:t>2.5/3 (Test)</a:t>
                      </a:r>
                    </a:p>
                  </a:txBody>
                  <a:tcPr/>
                </a:tc>
                <a:extLst>
                  <a:ext uri="{0D108BD9-81ED-4DB2-BD59-A6C34878D82A}">
                    <a16:rowId xmlns:a16="http://schemas.microsoft.com/office/drawing/2014/main" val="859428448"/>
                  </a:ext>
                </a:extLst>
              </a:tr>
              <a:tr h="370840">
                <a:tc gridSpan="5">
                  <a:txBody>
                    <a:bodyPr/>
                    <a:lstStyle/>
                    <a:p>
                      <a:r>
                        <a:rPr lang="en-US" b="1" dirty="0"/>
                        <a:t>Design guidelines</a:t>
                      </a:r>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2824657598"/>
                  </a:ext>
                </a:extLst>
              </a:tr>
              <a:tr h="370840">
                <a:tc>
                  <a:txBody>
                    <a:bodyPr/>
                    <a:lstStyle/>
                    <a:p>
                      <a:r>
                        <a:rPr lang="en-US"/>
                        <a:t>Guideline 1:</a:t>
                      </a:r>
                    </a:p>
                    <a:p>
                      <a:r>
                        <a:rPr lang="en-US"/>
                        <a:t>Access and Equity</a:t>
                      </a:r>
                      <a:endParaRPr lang="en-US" dirty="0"/>
                    </a:p>
                  </a:txBody>
                  <a:tcPr/>
                </a:tc>
                <a:tc>
                  <a:txBody>
                    <a:bodyPr/>
                    <a:lstStyle/>
                    <a:p>
                      <a:r>
                        <a:rPr lang="en-US"/>
                        <a:t>2.5/3</a:t>
                      </a:r>
                      <a:endParaRPr lang="en-US" dirty="0"/>
                    </a:p>
                  </a:txBody>
                  <a:tcPr/>
                </a:tc>
                <a:tc>
                  <a:txBody>
                    <a:bodyPr/>
                    <a:lstStyle/>
                    <a:p>
                      <a:r>
                        <a:rPr lang="en-US" dirty="0"/>
                        <a:t>2/3</a:t>
                      </a:r>
                    </a:p>
                  </a:txBody>
                  <a:tcPr/>
                </a:tc>
                <a:tc>
                  <a:txBody>
                    <a:bodyPr/>
                    <a:lstStyle/>
                    <a:p>
                      <a:r>
                        <a:rPr lang="en-US" dirty="0"/>
                        <a:t>2/3</a:t>
                      </a:r>
                    </a:p>
                  </a:txBody>
                  <a:tcPr/>
                </a:tc>
                <a:tc>
                  <a:txBody>
                    <a:bodyPr/>
                    <a:lstStyle/>
                    <a:p>
                      <a:r>
                        <a:rPr lang="en-US" dirty="0"/>
                        <a:t>2.5/3</a:t>
                      </a:r>
                    </a:p>
                  </a:txBody>
                  <a:tcPr/>
                </a:tc>
                <a:extLst>
                  <a:ext uri="{0D108BD9-81ED-4DB2-BD59-A6C34878D82A}">
                    <a16:rowId xmlns:a16="http://schemas.microsoft.com/office/drawing/2014/main" val="3338841813"/>
                  </a:ext>
                </a:extLst>
              </a:tr>
              <a:tr h="370840">
                <a:tc>
                  <a:txBody>
                    <a:bodyPr/>
                    <a:lstStyle/>
                    <a:p>
                      <a:r>
                        <a:rPr lang="en-US" dirty="0"/>
                        <a:t>Guideline 2:</a:t>
                      </a:r>
                    </a:p>
                    <a:p>
                      <a:r>
                        <a:rPr lang="en-US" dirty="0"/>
                        <a:t>Health and Safety</a:t>
                      </a:r>
                    </a:p>
                  </a:txBody>
                  <a:tcPr/>
                </a:tc>
                <a:tc>
                  <a:txBody>
                    <a:bodyPr/>
                    <a:lstStyle/>
                    <a:p>
                      <a:r>
                        <a:rPr lang="en-US"/>
                        <a:t>3/3</a:t>
                      </a:r>
                      <a:endParaRPr lang="en-US" dirty="0"/>
                    </a:p>
                  </a:txBody>
                  <a:tcPr/>
                </a:tc>
                <a:tc>
                  <a:txBody>
                    <a:bodyPr/>
                    <a:lstStyle/>
                    <a:p>
                      <a:r>
                        <a:rPr lang="en-US" dirty="0"/>
                        <a:t>2.5/3</a:t>
                      </a:r>
                    </a:p>
                  </a:txBody>
                  <a:tcPr/>
                </a:tc>
                <a:tc>
                  <a:txBody>
                    <a:bodyPr/>
                    <a:lstStyle/>
                    <a:p>
                      <a:r>
                        <a:rPr lang="en-US" dirty="0"/>
                        <a:t>2/3</a:t>
                      </a:r>
                    </a:p>
                  </a:txBody>
                  <a:tcPr/>
                </a:tc>
                <a:tc>
                  <a:txBody>
                    <a:bodyPr/>
                    <a:lstStyle/>
                    <a:p>
                      <a:r>
                        <a:rPr lang="en-US" dirty="0"/>
                        <a:t>2.5/3</a:t>
                      </a:r>
                    </a:p>
                  </a:txBody>
                  <a:tcPr/>
                </a:tc>
                <a:extLst>
                  <a:ext uri="{0D108BD9-81ED-4DB2-BD59-A6C34878D82A}">
                    <a16:rowId xmlns:a16="http://schemas.microsoft.com/office/drawing/2014/main" val="849661491"/>
                  </a:ext>
                </a:extLst>
              </a:tr>
              <a:tr h="370840">
                <a:tc>
                  <a:txBody>
                    <a:bodyPr/>
                    <a:lstStyle/>
                    <a:p>
                      <a:r>
                        <a:rPr lang="en-US" dirty="0"/>
                        <a:t>Guideline 3:</a:t>
                      </a:r>
                    </a:p>
                    <a:p>
                      <a:r>
                        <a:rPr lang="en-US" dirty="0"/>
                        <a:t>Environmental health</a:t>
                      </a:r>
                    </a:p>
                  </a:txBody>
                  <a:tcPr/>
                </a:tc>
                <a:tc>
                  <a:txBody>
                    <a:bodyPr/>
                    <a:lstStyle/>
                    <a:p>
                      <a:r>
                        <a:rPr lang="en-US" dirty="0"/>
                        <a:t>2.5/3</a:t>
                      </a:r>
                    </a:p>
                  </a:txBody>
                  <a:tcPr/>
                </a:tc>
                <a:tc>
                  <a:txBody>
                    <a:bodyPr/>
                    <a:lstStyle/>
                    <a:p>
                      <a:r>
                        <a:rPr lang="en-US" dirty="0"/>
                        <a:t>3/3</a:t>
                      </a:r>
                    </a:p>
                  </a:txBody>
                  <a:tcPr/>
                </a:tc>
                <a:tc>
                  <a:txBody>
                    <a:bodyPr/>
                    <a:lstStyle/>
                    <a:p>
                      <a:r>
                        <a:rPr lang="en-US" dirty="0"/>
                        <a:t>3/3</a:t>
                      </a:r>
                    </a:p>
                  </a:txBody>
                  <a:tcPr/>
                </a:tc>
                <a:tc>
                  <a:txBody>
                    <a:bodyPr/>
                    <a:lstStyle/>
                    <a:p>
                      <a:r>
                        <a:rPr lang="en-US" dirty="0"/>
                        <a:t>2.5/3</a:t>
                      </a:r>
                    </a:p>
                  </a:txBody>
                  <a:tcPr/>
                </a:tc>
                <a:extLst>
                  <a:ext uri="{0D108BD9-81ED-4DB2-BD59-A6C34878D82A}">
                    <a16:rowId xmlns:a16="http://schemas.microsoft.com/office/drawing/2014/main" val="2289824633"/>
                  </a:ext>
                </a:extLst>
              </a:tr>
              <a:tr h="370840">
                <a:tc>
                  <a:txBody>
                    <a:bodyPr/>
                    <a:lstStyle/>
                    <a:p>
                      <a:r>
                        <a:rPr lang="en-US" dirty="0"/>
                        <a:t>Guideline 4:</a:t>
                      </a:r>
                    </a:p>
                    <a:p>
                      <a:r>
                        <a:rPr lang="en-US" dirty="0"/>
                        <a:t>Affordability</a:t>
                      </a:r>
                    </a:p>
                  </a:txBody>
                  <a:tcPr/>
                </a:tc>
                <a:tc>
                  <a:txBody>
                    <a:bodyPr/>
                    <a:lstStyle/>
                    <a:p>
                      <a:r>
                        <a:rPr lang="en-US" dirty="0"/>
                        <a:t>3/3</a:t>
                      </a:r>
                    </a:p>
                  </a:txBody>
                  <a:tcPr/>
                </a:tc>
                <a:tc>
                  <a:txBody>
                    <a:bodyPr/>
                    <a:lstStyle/>
                    <a:p>
                      <a:r>
                        <a:rPr lang="en-US" dirty="0"/>
                        <a:t>2.5/3</a:t>
                      </a:r>
                    </a:p>
                  </a:txBody>
                  <a:tcPr/>
                </a:tc>
                <a:tc>
                  <a:txBody>
                    <a:bodyPr/>
                    <a:lstStyle/>
                    <a:p>
                      <a:r>
                        <a:rPr lang="en-US" dirty="0"/>
                        <a:t>2/3</a:t>
                      </a:r>
                    </a:p>
                  </a:txBody>
                  <a:tcPr/>
                </a:tc>
                <a:tc>
                  <a:txBody>
                    <a:bodyPr/>
                    <a:lstStyle/>
                    <a:p>
                      <a:r>
                        <a:rPr lang="en-US" dirty="0"/>
                        <a:t>2.5/3</a:t>
                      </a:r>
                    </a:p>
                  </a:txBody>
                  <a:tcPr/>
                </a:tc>
                <a:extLst>
                  <a:ext uri="{0D108BD9-81ED-4DB2-BD59-A6C34878D82A}">
                    <a16:rowId xmlns:a16="http://schemas.microsoft.com/office/drawing/2014/main" val="59069906"/>
                  </a:ext>
                </a:extLst>
              </a:tr>
              <a:tr h="370840">
                <a:tc>
                  <a:txBody>
                    <a:bodyPr/>
                    <a:lstStyle/>
                    <a:p>
                      <a:r>
                        <a:rPr lang="en-US" dirty="0"/>
                        <a:t>Cultural appropriateness</a:t>
                      </a:r>
                    </a:p>
                  </a:txBody>
                  <a:tcPr/>
                </a:tc>
                <a:tc>
                  <a:txBody>
                    <a:bodyPr/>
                    <a:lstStyle/>
                    <a:p>
                      <a:r>
                        <a:rPr lang="en-US" dirty="0"/>
                        <a:t>2.5/3</a:t>
                      </a:r>
                    </a:p>
                  </a:txBody>
                  <a:tcPr/>
                </a:tc>
                <a:tc>
                  <a:txBody>
                    <a:bodyPr/>
                    <a:lstStyle/>
                    <a:p>
                      <a:r>
                        <a:rPr lang="en-US" dirty="0"/>
                        <a:t>3/3</a:t>
                      </a:r>
                    </a:p>
                  </a:txBody>
                  <a:tcPr/>
                </a:tc>
                <a:tc>
                  <a:txBody>
                    <a:bodyPr/>
                    <a:lstStyle/>
                    <a:p>
                      <a:r>
                        <a:rPr lang="en-US" dirty="0"/>
                        <a:t>2.5/3</a:t>
                      </a:r>
                    </a:p>
                  </a:txBody>
                  <a:tcPr/>
                </a:tc>
                <a:tc>
                  <a:txBody>
                    <a:bodyPr/>
                    <a:lstStyle/>
                    <a:p>
                      <a:r>
                        <a:rPr lang="en-US" dirty="0"/>
                        <a:t>2/3</a:t>
                      </a:r>
                    </a:p>
                  </a:txBody>
                  <a:tcPr/>
                </a:tc>
                <a:extLst>
                  <a:ext uri="{0D108BD9-81ED-4DB2-BD59-A6C34878D82A}">
                    <a16:rowId xmlns:a16="http://schemas.microsoft.com/office/drawing/2014/main" val="3772856648"/>
                  </a:ext>
                </a:extLst>
              </a:tr>
              <a:tr h="370840">
                <a:tc>
                  <a:txBody>
                    <a:bodyPr/>
                    <a:lstStyle/>
                    <a:p>
                      <a:r>
                        <a:rPr lang="en-US" b="1" dirty="0"/>
                        <a:t>Total</a:t>
                      </a:r>
                    </a:p>
                  </a:txBody>
                  <a:tcPr/>
                </a:tc>
                <a:tc>
                  <a:txBody>
                    <a:bodyPr/>
                    <a:lstStyle/>
                    <a:p>
                      <a:r>
                        <a:rPr lang="en-US" b="1" dirty="0"/>
                        <a:t>20.5/24</a:t>
                      </a:r>
                    </a:p>
                  </a:txBody>
                  <a:tcPr/>
                </a:tc>
                <a:tc>
                  <a:txBody>
                    <a:bodyPr/>
                    <a:lstStyle/>
                    <a:p>
                      <a:r>
                        <a:rPr lang="en-US" b="1" dirty="0"/>
                        <a:t>20/24</a:t>
                      </a:r>
                    </a:p>
                  </a:txBody>
                  <a:tcPr/>
                </a:tc>
                <a:tc>
                  <a:txBody>
                    <a:bodyPr/>
                    <a:lstStyle/>
                    <a:p>
                      <a:r>
                        <a:rPr lang="en-US" b="1" dirty="0"/>
                        <a:t>18.5/24</a:t>
                      </a:r>
                    </a:p>
                  </a:txBody>
                  <a:tcPr/>
                </a:tc>
                <a:tc>
                  <a:txBody>
                    <a:bodyPr/>
                    <a:lstStyle/>
                    <a:p>
                      <a:r>
                        <a:rPr lang="en-US" b="1" dirty="0"/>
                        <a:t>18.5/24</a:t>
                      </a:r>
                    </a:p>
                  </a:txBody>
                  <a:tcPr/>
                </a:tc>
                <a:extLst>
                  <a:ext uri="{0D108BD9-81ED-4DB2-BD59-A6C34878D82A}">
                    <a16:rowId xmlns:a16="http://schemas.microsoft.com/office/drawing/2014/main" val="1419760957"/>
                  </a:ext>
                </a:extLst>
              </a:tr>
            </a:tbl>
          </a:graphicData>
        </a:graphic>
      </p:graphicFrame>
    </p:spTree>
    <p:extLst>
      <p:ext uri="{BB962C8B-B14F-4D97-AF65-F5344CB8AC3E}">
        <p14:creationId xmlns:p14="http://schemas.microsoft.com/office/powerpoint/2010/main" val="3502328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169BED-69E4-A549-A93C-75B99E6F86C2}"/>
              </a:ext>
            </a:extLst>
          </p:cNvPr>
          <p:cNvSpPr>
            <a:spLocks noGrp="1"/>
          </p:cNvSpPr>
          <p:nvPr>
            <p:ph type="title"/>
          </p:nvPr>
        </p:nvSpPr>
        <p:spPr/>
        <p:txBody>
          <a:bodyPr/>
          <a:lstStyle/>
          <a:p>
            <a:r>
              <a:rPr lang="en-AU"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294E9009-A280-774E-9EFC-8BBCAA759157}"/>
              </a:ext>
            </a:extLst>
          </p:cNvPr>
          <p:cNvSpPr>
            <a:spLocks noGrp="1"/>
          </p:cNvSpPr>
          <p:nvPr>
            <p:ph idx="1"/>
          </p:nvPr>
        </p:nvSpPr>
        <p:spPr/>
        <p:txBody>
          <a:bodyPr/>
          <a:lstStyle/>
          <a:p>
            <a:pPr marL="0" indent="0">
              <a:buNone/>
            </a:pPr>
            <a:r>
              <a:rPr lang="en-AU" sz="1400" dirty="0">
                <a:latin typeface="Times New Roman" panose="02020603050405020304" pitchFamily="18" charset="0"/>
                <a:cs typeface="Times New Roman" panose="02020603050405020304" pitchFamily="18" charset="0"/>
              </a:rPr>
              <a:t>‘[Town of Yuendumu]’ [image]’, in Beavan, K 2019, </a:t>
            </a:r>
            <a:r>
              <a:rPr lang="en-AU" sz="1400" i="1" dirty="0">
                <a:latin typeface="Times New Roman" panose="02020603050405020304" pitchFamily="18" charset="0"/>
                <a:cs typeface="Times New Roman" panose="02020603050405020304" pitchFamily="18" charset="0"/>
              </a:rPr>
              <a:t>Yuendumu in Central Australia at 'severe risk' of running out of water</a:t>
            </a:r>
            <a:r>
              <a:rPr lang="en-AU" sz="1400" dirty="0">
                <a:latin typeface="Times New Roman" panose="02020603050405020304" pitchFamily="18" charset="0"/>
                <a:cs typeface="Times New Roman" panose="02020603050405020304" pitchFamily="18" charset="0"/>
              </a:rPr>
              <a:t>, </a:t>
            </a:r>
            <a:r>
              <a:rPr lang="en-AU" sz="1400" dirty="0" err="1">
                <a:latin typeface="Times New Roman" panose="02020603050405020304" pitchFamily="18" charset="0"/>
                <a:cs typeface="Times New Roman" panose="02020603050405020304" pitchFamily="18" charset="0"/>
              </a:rPr>
              <a:t>abc</a:t>
            </a:r>
            <a:r>
              <a:rPr lang="en-AU" sz="1400" dirty="0">
                <a:latin typeface="Times New Roman" panose="02020603050405020304" pitchFamily="18" charset="0"/>
                <a:cs typeface="Times New Roman" panose="02020603050405020304" pitchFamily="18" charset="0"/>
              </a:rPr>
              <a:t>, viewed 16 May 2023, &lt;</a:t>
            </a:r>
            <a:r>
              <a:rPr lang="en-AU" sz="1400" dirty="0">
                <a:latin typeface="Times New Roman" panose="02020603050405020304" pitchFamily="18" charset="0"/>
                <a:cs typeface="Times New Roman" panose="02020603050405020304" pitchFamily="18" charset="0"/>
                <a:hlinkClick r:id="rId2"/>
              </a:rPr>
              <a:t>https://www.abc.net.au/news/2019-08-13/remote-community-yuendumu-running-out-of-drinking-water/11405024</a:t>
            </a:r>
            <a:r>
              <a:rPr lang="en-AU" sz="1400" dirty="0">
                <a:latin typeface="Times New Roman" panose="02020603050405020304" pitchFamily="18" charset="0"/>
                <a:cs typeface="Times New Roman" panose="02020603050405020304" pitchFamily="18" charset="0"/>
              </a:rPr>
              <a:t>&gt;.</a:t>
            </a:r>
          </a:p>
          <a:p>
            <a:pPr marL="0" indent="0">
              <a:buNone/>
            </a:pPr>
            <a:r>
              <a:rPr lang="en-AU" sz="1400" dirty="0">
                <a:latin typeface="Times New Roman" panose="02020603050405020304" pitchFamily="18" charset="0"/>
                <a:cs typeface="Times New Roman" panose="02020603050405020304" pitchFamily="18" charset="0"/>
              </a:rPr>
              <a:t>Australian Bureau of Statistics 2021, </a:t>
            </a:r>
            <a:r>
              <a:rPr lang="en-AU" sz="1400" i="1" dirty="0">
                <a:latin typeface="Times New Roman" panose="02020603050405020304" pitchFamily="18" charset="0"/>
                <a:cs typeface="Times New Roman" panose="02020603050405020304" pitchFamily="18" charset="0"/>
              </a:rPr>
              <a:t>Yuendumu</a:t>
            </a:r>
            <a:r>
              <a:rPr lang="en-AU" sz="1400" dirty="0">
                <a:latin typeface="Times New Roman" panose="02020603050405020304" pitchFamily="18" charset="0"/>
                <a:cs typeface="Times New Roman" panose="02020603050405020304" pitchFamily="18" charset="0"/>
              </a:rPr>
              <a:t>, viewed May 16 2023, &lt;</a:t>
            </a:r>
            <a:r>
              <a:rPr lang="en-AU" sz="1400" dirty="0">
                <a:latin typeface="Times New Roman" panose="02020603050405020304" pitchFamily="18" charset="0"/>
                <a:cs typeface="Times New Roman" panose="02020603050405020304" pitchFamily="18" charset="0"/>
                <a:hlinkClick r:id="rId3"/>
              </a:rPr>
              <a:t>https://abs.gov.au/census/find-census-data/quickstats/2021/SAL70301</a:t>
            </a:r>
            <a:r>
              <a:rPr lang="en-AU" sz="1400" dirty="0">
                <a:latin typeface="Times New Roman" panose="02020603050405020304" pitchFamily="18" charset="0"/>
                <a:cs typeface="Times New Roman" panose="02020603050405020304" pitchFamily="18" charset="0"/>
              </a:rPr>
              <a:t>&gt;. </a:t>
            </a:r>
          </a:p>
          <a:p>
            <a:pPr marL="0" indent="0">
              <a:buNone/>
            </a:pPr>
            <a:r>
              <a:rPr lang="en-AU" sz="1400" dirty="0">
                <a:latin typeface="Times New Roman" panose="02020603050405020304" pitchFamily="18" charset="0"/>
                <a:cs typeface="Times New Roman" panose="02020603050405020304" pitchFamily="18" charset="0"/>
              </a:rPr>
              <a:t>Beavan, K 2019, </a:t>
            </a:r>
            <a:r>
              <a:rPr lang="en-AU" sz="1400" i="1" dirty="0">
                <a:latin typeface="Times New Roman" panose="02020603050405020304" pitchFamily="18" charset="0"/>
                <a:cs typeface="Times New Roman" panose="02020603050405020304" pitchFamily="18" charset="0"/>
              </a:rPr>
              <a:t>Yuendumu in Central Australia at 'severe risk' of running out of water</a:t>
            </a:r>
            <a:r>
              <a:rPr lang="en-AU" sz="1400" dirty="0">
                <a:latin typeface="Times New Roman" panose="02020603050405020304" pitchFamily="18" charset="0"/>
                <a:cs typeface="Times New Roman" panose="02020603050405020304" pitchFamily="18" charset="0"/>
              </a:rPr>
              <a:t>, </a:t>
            </a:r>
            <a:r>
              <a:rPr lang="en-AU" sz="1400" dirty="0" err="1">
                <a:latin typeface="Times New Roman" panose="02020603050405020304" pitchFamily="18" charset="0"/>
                <a:cs typeface="Times New Roman" panose="02020603050405020304" pitchFamily="18" charset="0"/>
              </a:rPr>
              <a:t>abc</a:t>
            </a:r>
            <a:r>
              <a:rPr lang="en-AU" sz="1400" dirty="0">
                <a:latin typeface="Times New Roman" panose="02020603050405020304" pitchFamily="18" charset="0"/>
                <a:cs typeface="Times New Roman" panose="02020603050405020304" pitchFamily="18" charset="0"/>
              </a:rPr>
              <a:t>, viewed 16 May 2023, &lt;</a:t>
            </a:r>
            <a:r>
              <a:rPr lang="en-AU" sz="1400" dirty="0">
                <a:latin typeface="Times New Roman" panose="02020603050405020304" pitchFamily="18" charset="0"/>
                <a:cs typeface="Times New Roman" panose="02020603050405020304" pitchFamily="18" charset="0"/>
                <a:hlinkClick r:id="rId2"/>
              </a:rPr>
              <a:t>https://www.abc.net.au/news/2019-08-13/remote-community-yuendumu-running-out-of-drinking-water/11405024</a:t>
            </a:r>
            <a:r>
              <a:rPr lang="en-AU" sz="1400" dirty="0">
                <a:latin typeface="Times New Roman" panose="02020603050405020304" pitchFamily="18" charset="0"/>
                <a:cs typeface="Times New Roman" panose="02020603050405020304" pitchFamily="18" charset="0"/>
              </a:rPr>
              <a:t>&gt;.</a:t>
            </a:r>
          </a:p>
          <a:p>
            <a:pPr marL="0" indent="0">
              <a:buNone/>
            </a:pPr>
            <a:endParaRPr lang="en-AU"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7134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AEB06-A504-7F43-B2F3-9D69DBEAA77A}"/>
              </a:ext>
            </a:extLst>
          </p:cNvPr>
          <p:cNvSpPr>
            <a:spLocks noGrp="1"/>
          </p:cNvSpPr>
          <p:nvPr>
            <p:ph type="title"/>
          </p:nvPr>
        </p:nvSpPr>
        <p:spPr/>
        <p:txBody>
          <a:bodyPr/>
          <a:lstStyle/>
          <a:p>
            <a:r>
              <a:rPr lang="en-AU" dirty="0">
                <a:latin typeface="Times New Roman" panose="02020603050405020304" pitchFamily="18" charset="0"/>
                <a:cs typeface="Times New Roman" panose="02020603050405020304" pitchFamily="18" charset="0"/>
              </a:rPr>
              <a:t>Problem</a:t>
            </a:r>
          </a:p>
        </p:txBody>
      </p:sp>
      <p:sp>
        <p:nvSpPr>
          <p:cNvPr id="3" name="Content Placeholder 2">
            <a:extLst>
              <a:ext uri="{FF2B5EF4-FFF2-40B4-BE49-F238E27FC236}">
                <a16:creationId xmlns:a16="http://schemas.microsoft.com/office/drawing/2014/main" id="{BBA51646-4361-E244-BB69-881CF20DF03C}"/>
              </a:ext>
            </a:extLst>
          </p:cNvPr>
          <p:cNvSpPr>
            <a:spLocks noGrp="1"/>
          </p:cNvSpPr>
          <p:nvPr>
            <p:ph idx="1"/>
          </p:nvPr>
        </p:nvSpPr>
        <p:spPr/>
        <p:txBody>
          <a:bodyPr>
            <a:normAutofit/>
          </a:bodyPr>
          <a:lstStyle/>
          <a:p>
            <a:r>
              <a:rPr lang="en-AU" dirty="0">
                <a:latin typeface="Times New Roman" panose="02020603050405020304" pitchFamily="18" charset="0"/>
                <a:cs typeface="Times New Roman" panose="02020603050405020304" pitchFamily="18" charset="0"/>
              </a:rPr>
              <a:t>Water Scarcity and Quality </a:t>
            </a:r>
          </a:p>
          <a:p>
            <a:r>
              <a:rPr lang="en-AU" dirty="0">
                <a:latin typeface="Times New Roman" panose="02020603050405020304" pitchFamily="18" charset="0"/>
                <a:cs typeface="Times New Roman" panose="02020603050405020304" pitchFamily="18" charset="0"/>
              </a:rPr>
              <a:t>Water Sources</a:t>
            </a:r>
          </a:p>
          <a:p>
            <a:r>
              <a:rPr lang="en-AU" dirty="0">
                <a:latin typeface="Times New Roman" panose="02020603050405020304" pitchFamily="18" charset="0"/>
                <a:cs typeface="Times New Roman" panose="02020603050405020304" pitchFamily="18" charset="0"/>
              </a:rPr>
              <a:t>White water</a:t>
            </a:r>
          </a:p>
          <a:p>
            <a:r>
              <a:rPr lang="en-AU" dirty="0">
                <a:latin typeface="Times New Roman" panose="02020603050405020304" pitchFamily="18" charset="0"/>
                <a:cs typeface="Times New Roman" panose="02020603050405020304" pitchFamily="18" charset="0"/>
              </a:rPr>
              <a:t>Provide purified water using renewable energy</a:t>
            </a:r>
          </a:p>
          <a:p>
            <a:r>
              <a:rPr lang="en-AU" dirty="0">
                <a:latin typeface="Times New Roman" panose="02020603050405020304" pitchFamily="18" charset="0"/>
                <a:cs typeface="Times New Roman" panose="02020603050405020304" pitchFamily="18" charset="0"/>
              </a:rPr>
              <a:t>Formed ideas in respect to: Access &amp; Equity, Health &amp; Safety, Appropriateness, Affordability, Environmental Heath, and Sustainability</a:t>
            </a:r>
          </a:p>
        </p:txBody>
      </p:sp>
    </p:spTree>
    <p:extLst>
      <p:ext uri="{BB962C8B-B14F-4D97-AF65-F5344CB8AC3E}">
        <p14:creationId xmlns:p14="http://schemas.microsoft.com/office/powerpoint/2010/main" val="38009524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28399"/>
            <a:ext cx="10993549" cy="1475013"/>
          </a:xfrm>
        </p:spPr>
        <p:txBody>
          <a:bodyPr>
            <a:normAutofit/>
          </a:bodyPr>
          <a:lstStyle/>
          <a:p>
            <a:r>
              <a:rPr lang="en-US" sz="4400" dirty="0"/>
              <a:t>Design idea 1</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581194" y="1503413"/>
            <a:ext cx="10993546" cy="468233"/>
          </a:xfrm>
        </p:spPr>
        <p:txBody>
          <a:bodyPr>
            <a:normAutofit/>
          </a:bodyPr>
          <a:lstStyle/>
          <a:p>
            <a:r>
              <a:rPr lang="en-US" sz="1800" dirty="0"/>
              <a:t>Photovoltaic (</a:t>
            </a:r>
            <a:r>
              <a:rPr lang="en-US" sz="1800" dirty="0" err="1"/>
              <a:t>pv</a:t>
            </a:r>
            <a:r>
              <a:rPr lang="en-US" sz="1800" dirty="0"/>
              <a:t>) panels – </a:t>
            </a:r>
            <a:r>
              <a:rPr lang="en-US" sz="1800" dirty="0" err="1"/>
              <a:t>trung</a:t>
            </a:r>
            <a:r>
              <a:rPr lang="en-US" sz="1800" dirty="0"/>
              <a:t> </a:t>
            </a:r>
            <a:r>
              <a:rPr lang="en-US" sz="1800" dirty="0" err="1"/>
              <a:t>kien</a:t>
            </a:r>
            <a:r>
              <a:rPr lang="en-US" sz="1800" dirty="0"/>
              <a:t> </a:t>
            </a:r>
            <a:r>
              <a:rPr lang="en-US" sz="1800" dirty="0" err="1"/>
              <a:t>nguyen</a:t>
            </a:r>
            <a:endParaRPr lang="en-US" sz="1800" dirty="0"/>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pic>
        <p:nvPicPr>
          <p:cNvPr id="5" name="Picture 4">
            <a:extLst>
              <a:ext uri="{FF2B5EF4-FFF2-40B4-BE49-F238E27FC236}">
                <a16:creationId xmlns:a16="http://schemas.microsoft.com/office/drawing/2014/main" id="{1428B0FB-3DCE-AEEB-FCB5-E019688DAB7B}"/>
              </a:ext>
            </a:extLst>
          </p:cNvPr>
          <p:cNvPicPr>
            <a:picLocks noChangeAspect="1"/>
          </p:cNvPicPr>
          <p:nvPr/>
        </p:nvPicPr>
        <p:blipFill>
          <a:blip r:embed="rId2"/>
          <a:stretch>
            <a:fillRect/>
          </a:stretch>
        </p:blipFill>
        <p:spPr>
          <a:xfrm>
            <a:off x="4054094" y="2853848"/>
            <a:ext cx="7818765" cy="3731683"/>
          </a:xfrm>
          <a:prstGeom prst="rect">
            <a:avLst/>
          </a:prstGeom>
        </p:spPr>
      </p:pic>
      <p:sp>
        <p:nvSpPr>
          <p:cNvPr id="7" name="Title 1">
            <a:extLst>
              <a:ext uri="{FF2B5EF4-FFF2-40B4-BE49-F238E27FC236}">
                <a16:creationId xmlns:a16="http://schemas.microsoft.com/office/drawing/2014/main" id="{29266775-13E5-BF67-AF87-42223270E77E}"/>
              </a:ext>
            </a:extLst>
          </p:cNvPr>
          <p:cNvSpPr txBox="1">
            <a:spLocks/>
          </p:cNvSpPr>
          <p:nvPr/>
        </p:nvSpPr>
        <p:spPr>
          <a:xfrm>
            <a:off x="215432" y="1334296"/>
            <a:ext cx="11029616" cy="1188720"/>
          </a:xfrm>
          <a:prstGeom prst="rect">
            <a:avLst/>
          </a:prstGeom>
          <a:effectLst/>
        </p:spPr>
        <p:txBody>
          <a:bodyPr vert="horz" lIns="91440" tIns="45720" rIns="91440" bIns="45720" rtlCol="0" anchor="b">
            <a:normAutofit/>
          </a:bodyPr>
          <a:lstStyle>
            <a:lvl1pPr algn="l" defTabSz="457200" rtl="0" eaLnBrk="1" latinLnBrk="0" hangingPunct="1">
              <a:lnSpc>
                <a:spcPct val="100000"/>
              </a:lnSpc>
              <a:spcBef>
                <a:spcPct val="0"/>
              </a:spcBef>
              <a:buNone/>
              <a:defRPr sz="36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000" dirty="0"/>
              <a:t>Used technologies/devices</a:t>
            </a:r>
          </a:p>
        </p:txBody>
      </p:sp>
      <p:sp>
        <p:nvSpPr>
          <p:cNvPr id="17" name="TextBox 16">
            <a:extLst>
              <a:ext uri="{FF2B5EF4-FFF2-40B4-BE49-F238E27FC236}">
                <a16:creationId xmlns:a16="http://schemas.microsoft.com/office/drawing/2014/main" id="{71158782-8950-5AFA-F7B1-8E0C3BECA9B6}"/>
              </a:ext>
            </a:extLst>
          </p:cNvPr>
          <p:cNvSpPr txBox="1"/>
          <p:nvPr/>
        </p:nvSpPr>
        <p:spPr>
          <a:xfrm>
            <a:off x="136281" y="2642896"/>
            <a:ext cx="3892293" cy="523220"/>
          </a:xfrm>
          <a:prstGeom prst="rect">
            <a:avLst/>
          </a:prstGeom>
          <a:noFill/>
        </p:spPr>
        <p:txBody>
          <a:bodyPr wrap="square" rtlCol="0">
            <a:spAutoFit/>
          </a:bodyPr>
          <a:lstStyle/>
          <a:p>
            <a:r>
              <a:rPr lang="en-US" sz="1400" b="1" dirty="0"/>
              <a:t>1. PV panels: </a:t>
            </a:r>
            <a:r>
              <a:rPr lang="en-US" sz="1400" dirty="0"/>
              <a:t>Capture sunlight and convert it into electricity through the photovoltaic effect</a:t>
            </a:r>
          </a:p>
        </p:txBody>
      </p:sp>
      <p:sp>
        <p:nvSpPr>
          <p:cNvPr id="19" name="TextBox 18">
            <a:extLst>
              <a:ext uri="{FF2B5EF4-FFF2-40B4-BE49-F238E27FC236}">
                <a16:creationId xmlns:a16="http://schemas.microsoft.com/office/drawing/2014/main" id="{0464764A-F920-9EAC-4369-B9E765A80B54}"/>
              </a:ext>
            </a:extLst>
          </p:cNvPr>
          <p:cNvSpPr txBox="1"/>
          <p:nvPr/>
        </p:nvSpPr>
        <p:spPr>
          <a:xfrm>
            <a:off x="136281" y="3135636"/>
            <a:ext cx="3892293" cy="738664"/>
          </a:xfrm>
          <a:prstGeom prst="rect">
            <a:avLst/>
          </a:prstGeom>
          <a:noFill/>
        </p:spPr>
        <p:txBody>
          <a:bodyPr wrap="square" rtlCol="0">
            <a:spAutoFit/>
          </a:bodyPr>
          <a:lstStyle/>
          <a:p>
            <a:r>
              <a:rPr lang="en-US" sz="1400" b="1" dirty="0"/>
              <a:t>2. Regulator: </a:t>
            </a:r>
            <a:r>
              <a:rPr lang="en-US" sz="1400" dirty="0"/>
              <a:t>Regulate and control the flow of electricity from the PV panels to ensure efficient power management</a:t>
            </a:r>
          </a:p>
        </p:txBody>
      </p:sp>
      <p:sp>
        <p:nvSpPr>
          <p:cNvPr id="21" name="TextBox 20">
            <a:extLst>
              <a:ext uri="{FF2B5EF4-FFF2-40B4-BE49-F238E27FC236}">
                <a16:creationId xmlns:a16="http://schemas.microsoft.com/office/drawing/2014/main" id="{9D98EAEE-D38C-AA6E-A40C-05DBEE24A2C6}"/>
              </a:ext>
            </a:extLst>
          </p:cNvPr>
          <p:cNvSpPr txBox="1"/>
          <p:nvPr/>
        </p:nvSpPr>
        <p:spPr>
          <a:xfrm>
            <a:off x="136281" y="3879647"/>
            <a:ext cx="1395339" cy="307777"/>
          </a:xfrm>
          <a:prstGeom prst="rect">
            <a:avLst/>
          </a:prstGeom>
          <a:noFill/>
        </p:spPr>
        <p:txBody>
          <a:bodyPr wrap="square" rtlCol="0">
            <a:spAutoFit/>
          </a:bodyPr>
          <a:lstStyle/>
          <a:p>
            <a:r>
              <a:rPr lang="en-US" sz="1400" b="1" dirty="0"/>
              <a:t>3. Raw water</a:t>
            </a:r>
          </a:p>
        </p:txBody>
      </p:sp>
      <p:sp>
        <p:nvSpPr>
          <p:cNvPr id="23" name="TextBox 22">
            <a:extLst>
              <a:ext uri="{FF2B5EF4-FFF2-40B4-BE49-F238E27FC236}">
                <a16:creationId xmlns:a16="http://schemas.microsoft.com/office/drawing/2014/main" id="{52D65B0C-B3B7-B2A1-D469-EA8D4A28A409}"/>
              </a:ext>
            </a:extLst>
          </p:cNvPr>
          <p:cNvSpPr txBox="1"/>
          <p:nvPr/>
        </p:nvSpPr>
        <p:spPr>
          <a:xfrm>
            <a:off x="136281" y="4203162"/>
            <a:ext cx="3635619" cy="738664"/>
          </a:xfrm>
          <a:prstGeom prst="rect">
            <a:avLst/>
          </a:prstGeom>
          <a:noFill/>
        </p:spPr>
        <p:txBody>
          <a:bodyPr wrap="square" rtlCol="0">
            <a:spAutoFit/>
          </a:bodyPr>
          <a:lstStyle/>
          <a:p>
            <a:r>
              <a:rPr lang="en-US" sz="1400" b="1" dirty="0">
                <a:latin typeface="Franklin Gothic Book (Body)"/>
              </a:rPr>
              <a:t>4. Purified pump and water storage: </a:t>
            </a:r>
            <a:r>
              <a:rPr lang="en-US" sz="1400" dirty="0">
                <a:effectLst/>
                <a:latin typeface="Franklin Gothic Book (Body)"/>
                <a:ea typeface="Calibri" panose="020F0502020204030204" pitchFamily="34" charset="0"/>
                <a:cs typeface="Times New Roman" panose="02020603050405020304" pitchFamily="18" charset="0"/>
              </a:rPr>
              <a:t>made from friendly-to-fresh-water materials, pump has the ability to purify using heat &amp; electricity</a:t>
            </a:r>
            <a:endParaRPr lang="en-US" sz="1400" b="1" dirty="0">
              <a:latin typeface="Franklin Gothic Book (Body)"/>
            </a:endParaRPr>
          </a:p>
        </p:txBody>
      </p:sp>
      <p:sp>
        <p:nvSpPr>
          <p:cNvPr id="25" name="TextBox 24">
            <a:extLst>
              <a:ext uri="{FF2B5EF4-FFF2-40B4-BE49-F238E27FC236}">
                <a16:creationId xmlns:a16="http://schemas.microsoft.com/office/drawing/2014/main" id="{78D71D6C-AE97-FCB3-4AA1-A19038304ABC}"/>
              </a:ext>
            </a:extLst>
          </p:cNvPr>
          <p:cNvSpPr txBox="1"/>
          <p:nvPr/>
        </p:nvSpPr>
        <p:spPr>
          <a:xfrm>
            <a:off x="136281" y="5040418"/>
            <a:ext cx="3756012" cy="954107"/>
          </a:xfrm>
          <a:prstGeom prst="rect">
            <a:avLst/>
          </a:prstGeom>
          <a:noFill/>
        </p:spPr>
        <p:txBody>
          <a:bodyPr wrap="square" rtlCol="0">
            <a:spAutoFit/>
          </a:bodyPr>
          <a:lstStyle/>
          <a:p>
            <a:r>
              <a:rPr lang="en-US" sz="1400" b="1" dirty="0"/>
              <a:t>5. Intelligent Monitoring/control system</a:t>
            </a:r>
            <a:r>
              <a:rPr lang="en-US" sz="1400" dirty="0"/>
              <a:t>: It is responsible for monitoring and controlling the operation of the water pump and filtration system, using AI and IoT technologies</a:t>
            </a:r>
          </a:p>
        </p:txBody>
      </p:sp>
      <p:sp>
        <p:nvSpPr>
          <p:cNvPr id="4" name="TextBox 3">
            <a:extLst>
              <a:ext uri="{FF2B5EF4-FFF2-40B4-BE49-F238E27FC236}">
                <a16:creationId xmlns:a16="http://schemas.microsoft.com/office/drawing/2014/main" id="{C8E2DDF1-186B-6B79-5E71-D1C169C39CF4}"/>
              </a:ext>
            </a:extLst>
          </p:cNvPr>
          <p:cNvSpPr txBox="1"/>
          <p:nvPr/>
        </p:nvSpPr>
        <p:spPr>
          <a:xfrm>
            <a:off x="5966687" y="5099865"/>
            <a:ext cx="1209963" cy="276999"/>
          </a:xfrm>
          <a:prstGeom prst="rect">
            <a:avLst/>
          </a:prstGeom>
          <a:noFill/>
        </p:spPr>
        <p:txBody>
          <a:bodyPr wrap="square" rtlCol="0">
            <a:spAutoFit/>
          </a:bodyPr>
          <a:lstStyle/>
          <a:p>
            <a:r>
              <a:rPr lang="en-US" sz="1200" dirty="0">
                <a:solidFill>
                  <a:schemeClr val="bg1"/>
                </a:solidFill>
              </a:rPr>
              <a:t>Purify with heat</a:t>
            </a:r>
          </a:p>
        </p:txBody>
      </p:sp>
      <p:pic>
        <p:nvPicPr>
          <p:cNvPr id="6" name="Picture 2" descr="Not too hot, not too cold. What's 'just right' for solar PV? – Solar  Technologies">
            <a:extLst>
              <a:ext uri="{FF2B5EF4-FFF2-40B4-BE49-F238E27FC236}">
                <a16:creationId xmlns:a16="http://schemas.microsoft.com/office/drawing/2014/main" id="{581CBFC3-D96F-C216-5EE8-53AF69334B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25432" y="765905"/>
            <a:ext cx="3426696" cy="1940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5805559"/>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500" fill="hold"/>
                                        <p:tgtEl>
                                          <p:spTgt spid="17"/>
                                        </p:tgtEl>
                                        <p:attrNameLst>
                                          <p:attrName>ppt_x</p:attrName>
                                        </p:attrNameLst>
                                      </p:cBhvr>
                                      <p:tavLst>
                                        <p:tav tm="0">
                                          <p:val>
                                            <p:strVal val="#ppt_x"/>
                                          </p:val>
                                        </p:tav>
                                        <p:tav tm="100000">
                                          <p:val>
                                            <p:strVal val="#ppt_x"/>
                                          </p:val>
                                        </p:tav>
                                      </p:tavLst>
                                    </p:anim>
                                    <p:anim calcmode="lin" valueType="num">
                                      <p:cBhvr additive="base">
                                        <p:cTn id="13" dur="500" fill="hold"/>
                                        <p:tgtEl>
                                          <p:spTgt spid="17"/>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 calcmode="lin" valueType="num">
                                      <p:cBhvr additive="base">
                                        <p:cTn id="16" dur="500" fill="hold"/>
                                        <p:tgtEl>
                                          <p:spTgt spid="6"/>
                                        </p:tgtEl>
                                        <p:attrNameLst>
                                          <p:attrName>ppt_x</p:attrName>
                                        </p:attrNameLst>
                                      </p:cBhvr>
                                      <p:tavLst>
                                        <p:tav tm="0">
                                          <p:val>
                                            <p:strVal val="#ppt_x"/>
                                          </p:val>
                                        </p:tav>
                                        <p:tav tm="100000">
                                          <p:val>
                                            <p:strVal val="#ppt_x"/>
                                          </p:val>
                                        </p:tav>
                                      </p:tavLst>
                                    </p:anim>
                                    <p:anim calcmode="lin" valueType="num">
                                      <p:cBhvr additive="base">
                                        <p:cTn id="17"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randombar(horizontal)">
                                      <p:cBhvr>
                                        <p:cTn id="22" dur="500"/>
                                        <p:tgtEl>
                                          <p:spTgt spid="19"/>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barn(inVertical)">
                                      <p:cBhvr>
                                        <p:cTn id="27" dur="500"/>
                                        <p:tgtEl>
                                          <p:spTgt spid="21"/>
                                        </p:tgtEl>
                                      </p:cBhvr>
                                    </p:animEffect>
                                  </p:childTnLst>
                                </p:cTn>
                              </p:par>
                            </p:childTnLst>
                          </p:cTn>
                        </p:par>
                      </p:childTnLst>
                    </p:cTn>
                  </p:par>
                  <p:par>
                    <p:cTn id="28" fill="hold">
                      <p:stCondLst>
                        <p:cond delay="indefinite"/>
                      </p:stCondLst>
                      <p:childTnLst>
                        <p:par>
                          <p:cTn id="29" fill="hold">
                            <p:stCondLst>
                              <p:cond delay="0"/>
                            </p:stCondLst>
                            <p:childTnLst>
                              <p:par>
                                <p:cTn id="30" presetID="21" presetClass="entr" presetSubtype="1" fill="hold" grpId="0" nodeType="click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wheel(1)">
                                      <p:cBhvr>
                                        <p:cTn id="32" dur="2000"/>
                                        <p:tgtEl>
                                          <p:spTgt spid="23"/>
                                        </p:tgtEl>
                                      </p:cBhvr>
                                    </p:animEffect>
                                  </p:childTnLst>
                                </p:cTn>
                              </p:par>
                            </p:childTnLst>
                          </p:cTn>
                        </p:par>
                      </p:childTnLst>
                    </p:cTn>
                  </p:par>
                  <p:par>
                    <p:cTn id="33" fill="hold">
                      <p:stCondLst>
                        <p:cond delay="indefinite"/>
                      </p:stCondLst>
                      <p:childTnLst>
                        <p:par>
                          <p:cTn id="34" fill="hold">
                            <p:stCondLst>
                              <p:cond delay="0"/>
                            </p:stCondLst>
                            <p:childTnLst>
                              <p:par>
                                <p:cTn id="35" presetID="45" presetClass="entr" presetSubtype="0" fill="hold" grpId="0" nodeType="click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2000"/>
                                        <p:tgtEl>
                                          <p:spTgt spid="25"/>
                                        </p:tgtEl>
                                      </p:cBhvr>
                                    </p:animEffect>
                                    <p:anim calcmode="lin" valueType="num">
                                      <p:cBhvr>
                                        <p:cTn id="38" dur="2000" fill="hold"/>
                                        <p:tgtEl>
                                          <p:spTgt spid="25"/>
                                        </p:tgtEl>
                                        <p:attrNameLst>
                                          <p:attrName>ppt_w</p:attrName>
                                        </p:attrNameLst>
                                      </p:cBhvr>
                                      <p:tavLst>
                                        <p:tav tm="0" fmla="#ppt_w*sin(2.5*pi*$)">
                                          <p:val>
                                            <p:fltVal val="0"/>
                                          </p:val>
                                        </p:tav>
                                        <p:tav tm="100000">
                                          <p:val>
                                            <p:fltVal val="1"/>
                                          </p:val>
                                        </p:tav>
                                      </p:tavLst>
                                    </p:anim>
                                    <p:anim calcmode="lin" valueType="num">
                                      <p:cBhvr>
                                        <p:cTn id="39" dur="2000" fill="hold"/>
                                        <p:tgtEl>
                                          <p:spTgt spid="2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7" grpId="0"/>
      <p:bldP spid="19" grpId="0"/>
      <p:bldP spid="21" grpId="0"/>
      <p:bldP spid="23" grpId="0"/>
      <p:bldP spid="2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321A990B-3CEA-B44C-5FBB-01076750864E}"/>
              </a:ext>
            </a:extLst>
          </p:cNvPr>
          <p:cNvSpPr>
            <a:spLocks noGrp="1"/>
          </p:cNvSpPr>
          <p:nvPr>
            <p:ph type="title"/>
          </p:nvPr>
        </p:nvSpPr>
        <p:spPr/>
        <p:txBody>
          <a:bodyPr/>
          <a:lstStyle/>
          <a:p>
            <a:r>
              <a:rPr lang="en-US" dirty="0"/>
              <a:t>Three different approaches</a:t>
            </a:r>
          </a:p>
        </p:txBody>
      </p:sp>
      <p:sp>
        <p:nvSpPr>
          <p:cNvPr id="14" name="TextBox 13">
            <a:extLst>
              <a:ext uri="{FF2B5EF4-FFF2-40B4-BE49-F238E27FC236}">
                <a16:creationId xmlns:a16="http://schemas.microsoft.com/office/drawing/2014/main" id="{4D3D88F3-A229-8A4B-2417-A908C11D3261}"/>
              </a:ext>
            </a:extLst>
          </p:cNvPr>
          <p:cNvSpPr txBox="1"/>
          <p:nvPr/>
        </p:nvSpPr>
        <p:spPr>
          <a:xfrm>
            <a:off x="1319514" y="2361235"/>
            <a:ext cx="9583838" cy="646331"/>
          </a:xfrm>
          <a:prstGeom prst="rect">
            <a:avLst/>
          </a:prstGeom>
          <a:noFill/>
        </p:spPr>
        <p:txBody>
          <a:bodyPr wrap="square" rtlCol="0">
            <a:spAutoFit/>
          </a:bodyPr>
          <a:lstStyle/>
          <a:p>
            <a:r>
              <a:rPr lang="en-US" dirty="0">
                <a:latin typeface="Franklin Gothic Book (Body)"/>
                <a:cs typeface="Times New Roman" panose="02020603050405020304" pitchFamily="18" charset="0"/>
              </a:rPr>
              <a:t>► </a:t>
            </a:r>
            <a:r>
              <a:rPr lang="en-US" dirty="0">
                <a:latin typeface="Franklin Gothic Book (Body)"/>
              </a:rPr>
              <a:t>Feasibility </a:t>
            </a:r>
            <a:r>
              <a:rPr lang="en-US" sz="1800" dirty="0">
                <a:effectLst/>
                <a:latin typeface="Franklin Gothic Book (Body)"/>
                <a:ea typeface="Calibri" panose="020F0502020204030204" pitchFamily="34" charset="0"/>
                <a:cs typeface="Times New Roman" panose="02020603050405020304" pitchFamily="18" charset="0"/>
              </a:rPr>
              <a:t>and System Sizing: </a:t>
            </a:r>
            <a:r>
              <a:rPr lang="en-US" dirty="0">
                <a:latin typeface="Franklin Gothic Book (Body)"/>
                <a:ea typeface="Calibri" panose="020F0502020204030204" pitchFamily="34" charset="0"/>
                <a:cs typeface="Times New Roman" panose="02020603050405020304" pitchFamily="18" charset="0"/>
              </a:rPr>
              <a:t>A</a:t>
            </a:r>
            <a:r>
              <a:rPr lang="en-US" sz="1800" dirty="0">
                <a:effectLst/>
                <a:latin typeface="Franklin Gothic Book (Body)"/>
                <a:ea typeface="Calibri" panose="020F0502020204030204" pitchFamily="34" charset="0"/>
                <a:cs typeface="Times New Roman" panose="02020603050405020304" pitchFamily="18" charset="0"/>
              </a:rPr>
              <a:t>ssessing the viability and suitability in some specific location in the </a:t>
            </a:r>
            <a:r>
              <a:rPr lang="en-US" sz="1800" dirty="0" err="1">
                <a:effectLst/>
                <a:latin typeface="Franklin Gothic Book (Body)"/>
                <a:ea typeface="Calibri" panose="020F0502020204030204" pitchFamily="34" charset="0"/>
                <a:cs typeface="Times New Roman" panose="02020603050405020304" pitchFamily="18" charset="0"/>
              </a:rPr>
              <a:t>Yuendumu</a:t>
            </a:r>
            <a:r>
              <a:rPr lang="en-US" sz="1800" dirty="0">
                <a:effectLst/>
                <a:latin typeface="Franklin Gothic Book (Body)"/>
                <a:ea typeface="Calibri" panose="020F0502020204030204" pitchFamily="34" charset="0"/>
                <a:cs typeface="Times New Roman" panose="02020603050405020304" pitchFamily="18" charset="0"/>
              </a:rPr>
              <a:t> </a:t>
            </a:r>
            <a:r>
              <a:rPr lang="en-US" dirty="0">
                <a:latin typeface="Franklin Gothic Book (Body)"/>
                <a:ea typeface="Calibri" panose="020F0502020204030204" pitchFamily="34" charset="0"/>
                <a:cs typeface="Times New Roman" panose="02020603050405020304" pitchFamily="18" charset="0"/>
              </a:rPr>
              <a:t>Indigenous Community (Northern Territory – Australia)</a:t>
            </a:r>
            <a:endParaRPr lang="en-US" dirty="0">
              <a:latin typeface="Franklin Gothic Book (Body)"/>
            </a:endParaRPr>
          </a:p>
        </p:txBody>
      </p:sp>
      <p:sp>
        <p:nvSpPr>
          <p:cNvPr id="15" name="TextBox 14">
            <a:extLst>
              <a:ext uri="{FF2B5EF4-FFF2-40B4-BE49-F238E27FC236}">
                <a16:creationId xmlns:a16="http://schemas.microsoft.com/office/drawing/2014/main" id="{FECEF0F0-1EBB-8174-5059-985513F31D44}"/>
              </a:ext>
            </a:extLst>
          </p:cNvPr>
          <p:cNvSpPr txBox="1"/>
          <p:nvPr/>
        </p:nvSpPr>
        <p:spPr>
          <a:xfrm>
            <a:off x="1435264" y="3464650"/>
            <a:ext cx="9583838" cy="646331"/>
          </a:xfrm>
          <a:prstGeom prst="rect">
            <a:avLst/>
          </a:prstGeom>
          <a:noFill/>
        </p:spPr>
        <p:txBody>
          <a:bodyPr wrap="square" rtlCol="0">
            <a:spAutoFit/>
          </a:bodyPr>
          <a:lstStyle/>
          <a:p>
            <a:r>
              <a:rPr lang="en-US" dirty="0">
                <a:latin typeface="Franklin Gothic Book (Body)"/>
                <a:cs typeface="Times New Roman" panose="02020603050405020304" pitchFamily="18" charset="0"/>
              </a:rPr>
              <a:t>► </a:t>
            </a:r>
            <a:r>
              <a:rPr lang="en-US" dirty="0">
                <a:latin typeface="Franklin Gothic Book (Body)"/>
              </a:rPr>
              <a:t>Component Selection and Integration: Selecting the necessary components, and integrating to form a efficient system (experts’ management)</a:t>
            </a:r>
          </a:p>
        </p:txBody>
      </p:sp>
      <p:sp>
        <p:nvSpPr>
          <p:cNvPr id="16" name="TextBox 15">
            <a:extLst>
              <a:ext uri="{FF2B5EF4-FFF2-40B4-BE49-F238E27FC236}">
                <a16:creationId xmlns:a16="http://schemas.microsoft.com/office/drawing/2014/main" id="{13660C65-3CE6-31C6-C046-4E6FFA7F3F0F}"/>
              </a:ext>
            </a:extLst>
          </p:cNvPr>
          <p:cNvSpPr txBox="1"/>
          <p:nvPr/>
        </p:nvSpPr>
        <p:spPr>
          <a:xfrm>
            <a:off x="1551014" y="4570687"/>
            <a:ext cx="9583838" cy="646331"/>
          </a:xfrm>
          <a:prstGeom prst="rect">
            <a:avLst/>
          </a:prstGeom>
          <a:noFill/>
        </p:spPr>
        <p:txBody>
          <a:bodyPr wrap="square" rtlCol="0">
            <a:spAutoFit/>
          </a:bodyPr>
          <a:lstStyle/>
          <a:p>
            <a:r>
              <a:rPr lang="en-US" dirty="0">
                <a:latin typeface="Franklin Gothic Book (Body)"/>
                <a:cs typeface="Times New Roman" panose="02020603050405020304" pitchFamily="18" charset="0"/>
              </a:rPr>
              <a:t>► Installation, </a:t>
            </a:r>
            <a:r>
              <a:rPr lang="en-US" dirty="0">
                <a:latin typeface="Franklin Gothic Book (Body)"/>
              </a:rPr>
              <a:t>Operation, Monitoring, and Maintenance: this approach focuses on the effective operation, monitoring, and maintenance of the whole system (focus in the local people training).</a:t>
            </a:r>
          </a:p>
        </p:txBody>
      </p:sp>
    </p:spTree>
    <p:extLst>
      <p:ext uri="{BB962C8B-B14F-4D97-AF65-F5344CB8AC3E}">
        <p14:creationId xmlns:p14="http://schemas.microsoft.com/office/powerpoint/2010/main" val="26378465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ppt_x"/>
                                          </p:val>
                                        </p:tav>
                                        <p:tav tm="100000">
                                          <p:val>
                                            <p:strVal val="#ppt_x"/>
                                          </p:val>
                                        </p:tav>
                                      </p:tavLst>
                                    </p:anim>
                                    <p:anim calcmode="lin" valueType="num">
                                      <p:cBhvr additive="base">
                                        <p:cTn id="8"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additive="base">
                                        <p:cTn id="13" dur="500" fill="hold"/>
                                        <p:tgtEl>
                                          <p:spTgt spid="15"/>
                                        </p:tgtEl>
                                        <p:attrNameLst>
                                          <p:attrName>ppt_x</p:attrName>
                                        </p:attrNameLst>
                                      </p:cBhvr>
                                      <p:tavLst>
                                        <p:tav tm="0">
                                          <p:val>
                                            <p:strVal val="#ppt_x"/>
                                          </p:val>
                                        </p:tav>
                                        <p:tav tm="100000">
                                          <p:val>
                                            <p:strVal val="#ppt_x"/>
                                          </p:val>
                                        </p:tav>
                                      </p:tavLst>
                                    </p:anim>
                                    <p:anim calcmode="lin" valueType="num">
                                      <p:cBhvr additive="base">
                                        <p:cTn id="14" dur="500" fill="hold"/>
                                        <p:tgtEl>
                                          <p:spTgt spid="1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P spid="1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AB2BA-0CE1-3D5C-130A-B033446AA553}"/>
              </a:ext>
            </a:extLst>
          </p:cNvPr>
          <p:cNvSpPr>
            <a:spLocks noGrp="1"/>
          </p:cNvSpPr>
          <p:nvPr>
            <p:ph type="title"/>
          </p:nvPr>
        </p:nvSpPr>
        <p:spPr>
          <a:xfrm>
            <a:off x="310839" y="125988"/>
            <a:ext cx="11029616" cy="1188720"/>
          </a:xfrm>
        </p:spPr>
        <p:txBody>
          <a:bodyPr/>
          <a:lstStyle/>
          <a:p>
            <a:r>
              <a:rPr lang="en-US" dirty="0"/>
              <a:t>benefits</a:t>
            </a:r>
          </a:p>
        </p:txBody>
      </p:sp>
      <p:sp>
        <p:nvSpPr>
          <p:cNvPr id="5" name="TextBox 4">
            <a:extLst>
              <a:ext uri="{FF2B5EF4-FFF2-40B4-BE49-F238E27FC236}">
                <a16:creationId xmlns:a16="http://schemas.microsoft.com/office/drawing/2014/main" id="{7B81A105-2CE2-375B-007D-5DCE07600BC8}"/>
              </a:ext>
            </a:extLst>
          </p:cNvPr>
          <p:cNvSpPr txBox="1"/>
          <p:nvPr/>
        </p:nvSpPr>
        <p:spPr>
          <a:xfrm>
            <a:off x="310839" y="1421281"/>
            <a:ext cx="6094070" cy="342466"/>
          </a:xfrm>
          <a:prstGeom prst="rect">
            <a:avLst/>
          </a:prstGeom>
          <a:noFill/>
        </p:spPr>
        <p:txBody>
          <a:bodyPr wrap="square">
            <a:spAutoFit/>
          </a:bodyPr>
          <a:lstStyle/>
          <a:p>
            <a:pPr lvl="0" algn="just">
              <a:lnSpc>
                <a:spcPct val="107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Local access to Clean and Safe Water</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A88637EF-0D2E-A5AC-A951-1EDF649539CE}"/>
              </a:ext>
            </a:extLst>
          </p:cNvPr>
          <p:cNvSpPr txBox="1"/>
          <p:nvPr/>
        </p:nvSpPr>
        <p:spPr>
          <a:xfrm>
            <a:off x="499815" y="1806938"/>
            <a:ext cx="6096000" cy="342466"/>
          </a:xfrm>
          <a:prstGeom prst="rect">
            <a:avLst/>
          </a:prstGeom>
          <a:noFill/>
        </p:spPr>
        <p:txBody>
          <a:bodyPr wrap="square">
            <a:spAutoFit/>
          </a:bodyPr>
          <a:lstStyle/>
          <a:p>
            <a:pPr lvl="0" algn="just">
              <a:lnSpc>
                <a:spcPct val="107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Sustainable and Renewable Energy Source</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FA2CB168-6ED4-3D06-C817-C2CB9655F32C}"/>
              </a:ext>
            </a:extLst>
          </p:cNvPr>
          <p:cNvSpPr txBox="1"/>
          <p:nvPr/>
        </p:nvSpPr>
        <p:spPr>
          <a:xfrm>
            <a:off x="724329" y="2226210"/>
            <a:ext cx="6096000" cy="342466"/>
          </a:xfrm>
          <a:prstGeom prst="rect">
            <a:avLst/>
          </a:prstGeom>
          <a:noFill/>
        </p:spPr>
        <p:txBody>
          <a:bodyPr wrap="square">
            <a:spAutoFit/>
          </a:bodyPr>
          <a:lstStyle/>
          <a:p>
            <a:pPr lvl="0" algn="just">
              <a:lnSpc>
                <a:spcPct val="107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Cost-Effective Operation (&lt;= 5m AUD)</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5F5C86EC-19C9-526B-ECC5-383F25F09C92}"/>
              </a:ext>
            </a:extLst>
          </p:cNvPr>
          <p:cNvSpPr txBox="1"/>
          <p:nvPr/>
        </p:nvSpPr>
        <p:spPr>
          <a:xfrm>
            <a:off x="975928" y="2649485"/>
            <a:ext cx="6096000" cy="342466"/>
          </a:xfrm>
          <a:prstGeom prst="rect">
            <a:avLst/>
          </a:prstGeom>
          <a:noFill/>
        </p:spPr>
        <p:txBody>
          <a:bodyPr wrap="square">
            <a:spAutoFit/>
          </a:bodyPr>
          <a:lstStyle/>
          <a:p>
            <a:pPr lvl="0" algn="just">
              <a:lnSpc>
                <a:spcPct val="107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Independence from Grid Infrastructure</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itle 1">
            <a:extLst>
              <a:ext uri="{FF2B5EF4-FFF2-40B4-BE49-F238E27FC236}">
                <a16:creationId xmlns:a16="http://schemas.microsoft.com/office/drawing/2014/main" id="{FDEC5DC7-90FC-BAEC-4B23-8510873CADE4}"/>
              </a:ext>
            </a:extLst>
          </p:cNvPr>
          <p:cNvSpPr txBox="1">
            <a:spLocks/>
          </p:cNvSpPr>
          <p:nvPr/>
        </p:nvSpPr>
        <p:spPr>
          <a:xfrm>
            <a:off x="10027754" y="259992"/>
            <a:ext cx="1714666" cy="1188720"/>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IMPACTS</a:t>
            </a:r>
          </a:p>
        </p:txBody>
      </p:sp>
      <p:sp>
        <p:nvSpPr>
          <p:cNvPr id="11" name="TextBox 10">
            <a:extLst>
              <a:ext uri="{FF2B5EF4-FFF2-40B4-BE49-F238E27FC236}">
                <a16:creationId xmlns:a16="http://schemas.microsoft.com/office/drawing/2014/main" id="{43F77476-AEB8-3086-C4AF-0A2179749678}"/>
              </a:ext>
            </a:extLst>
          </p:cNvPr>
          <p:cNvSpPr txBox="1"/>
          <p:nvPr/>
        </p:nvSpPr>
        <p:spPr>
          <a:xfrm>
            <a:off x="8293420" y="1573672"/>
            <a:ext cx="6094070" cy="342466"/>
          </a:xfrm>
          <a:prstGeom prst="rect">
            <a:avLst/>
          </a:prstGeom>
          <a:noFill/>
        </p:spPr>
        <p:txBody>
          <a:bodyPr wrap="square">
            <a:spAutoFit/>
          </a:bodyPr>
          <a:lstStyle/>
          <a:p>
            <a:pPr lvl="0" algn="just">
              <a:lnSpc>
                <a:spcPct val="107000"/>
              </a:lnSpc>
              <a:spcAft>
                <a:spcPts val="800"/>
              </a:spcAft>
            </a:pPr>
            <a:r>
              <a:rPr lang="en-US" sz="1600" kern="100" dirty="0">
                <a:latin typeface="Times New Roman" panose="02020603050405020304" pitchFamily="18" charset="0"/>
                <a:ea typeface="Calibri" panose="020F0502020204030204" pitchFamily="34" charset="0"/>
                <a:cs typeface="Times New Roman" panose="02020603050405020304" pitchFamily="18" charset="0"/>
              </a:rPr>
              <a:t>☺ </a:t>
            </a:r>
            <a:r>
              <a:rPr lang="en-US" sz="1600" kern="100" dirty="0">
                <a:latin typeface="Calibri" panose="020F0502020204030204" pitchFamily="34" charset="0"/>
                <a:ea typeface="Calibri" panose="020F0502020204030204" pitchFamily="34" charset="0"/>
                <a:cs typeface="Calibri" panose="020F0502020204030204" pitchFamily="34" charset="0"/>
              </a:rPr>
              <a:t>Health and Well-being Improvement</a:t>
            </a:r>
            <a:endParaRPr lang="en-US" sz="1200" kern="1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A5186AA2-8C0D-5C63-5EC5-B9AA117A1541}"/>
              </a:ext>
            </a:extLst>
          </p:cNvPr>
          <p:cNvSpPr txBox="1"/>
          <p:nvPr/>
        </p:nvSpPr>
        <p:spPr>
          <a:xfrm>
            <a:off x="7451404" y="2064751"/>
            <a:ext cx="4291016" cy="607539"/>
          </a:xfrm>
          <a:prstGeom prst="rect">
            <a:avLst/>
          </a:prstGeom>
          <a:noFill/>
        </p:spPr>
        <p:txBody>
          <a:bodyPr wrap="square">
            <a:spAutoFit/>
          </a:bodyPr>
          <a:lstStyle/>
          <a:p>
            <a:pPr lvl="0" algn="just">
              <a:lnSpc>
                <a:spcPct val="107000"/>
              </a:lnSpc>
              <a:spcAft>
                <a:spcPts val="800"/>
              </a:spcAft>
            </a:pPr>
            <a:r>
              <a:rPr lang="en-US" sz="1600" dirty="0">
                <a:latin typeface="Times New Roman" panose="02020603050405020304" pitchFamily="18" charset="0"/>
                <a:ea typeface="Calibri" panose="020F0502020204030204" pitchFamily="34" charset="0"/>
                <a:cs typeface="Times New Roman" panose="02020603050405020304" pitchFamily="18" charset="0"/>
              </a:rPr>
              <a:t>☻ </a:t>
            </a:r>
            <a:r>
              <a:rPr lang="en-US" sz="1600" dirty="0">
                <a:latin typeface="Calibri" panose="020F0502020204030204" pitchFamily="34" charset="0"/>
                <a:ea typeface="Calibri" panose="020F0502020204030204" pitchFamily="34" charset="0"/>
                <a:cs typeface="Calibri" panose="020F0502020204030204" pitchFamily="34" charset="0"/>
              </a:rPr>
              <a:t>Increase local living standards, number of jobs, incomes, and technical skills in the township</a:t>
            </a:r>
            <a:endParaRPr lang="en-US" sz="1600" kern="100" dirty="0">
              <a:effectLst/>
              <a:latin typeface="Calibri" panose="020F0502020204030204" pitchFamily="34" charset="0"/>
              <a:ea typeface="Calibri" panose="020F0502020204030204" pitchFamily="34" charset="0"/>
              <a:cs typeface="Calibri" panose="020F0502020204030204" pitchFamily="34" charset="0"/>
            </a:endParaRPr>
          </a:p>
        </p:txBody>
      </p:sp>
      <p:sp>
        <p:nvSpPr>
          <p:cNvPr id="13" name="Title 1">
            <a:extLst>
              <a:ext uri="{FF2B5EF4-FFF2-40B4-BE49-F238E27FC236}">
                <a16:creationId xmlns:a16="http://schemas.microsoft.com/office/drawing/2014/main" id="{CD6806EE-49DA-5B5D-4A76-F5F62309078F}"/>
              </a:ext>
            </a:extLst>
          </p:cNvPr>
          <p:cNvSpPr txBox="1">
            <a:spLocks/>
          </p:cNvSpPr>
          <p:nvPr/>
        </p:nvSpPr>
        <p:spPr>
          <a:xfrm>
            <a:off x="4839974" y="3318078"/>
            <a:ext cx="3252466" cy="607540"/>
          </a:xfrm>
          <a:prstGeom prst="rect">
            <a:avLst/>
          </a:prstGeom>
        </p:spPr>
        <p:txBody>
          <a:bodyPr vert="horz" lIns="91440" tIns="45720" rIns="91440" bIns="45720" rtlCol="0" anchor="b">
            <a:normAutofit/>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dirty="0"/>
              <a:t>Constraints</a:t>
            </a:r>
          </a:p>
        </p:txBody>
      </p:sp>
      <p:sp>
        <p:nvSpPr>
          <p:cNvPr id="14" name="TextBox 13">
            <a:extLst>
              <a:ext uri="{FF2B5EF4-FFF2-40B4-BE49-F238E27FC236}">
                <a16:creationId xmlns:a16="http://schemas.microsoft.com/office/drawing/2014/main" id="{1D40CF3F-4EF1-5B8F-3E95-CDBF65D139E2}"/>
              </a:ext>
            </a:extLst>
          </p:cNvPr>
          <p:cNvSpPr txBox="1"/>
          <p:nvPr/>
        </p:nvSpPr>
        <p:spPr>
          <a:xfrm>
            <a:off x="4421839" y="4102078"/>
            <a:ext cx="6094070" cy="344069"/>
          </a:xfrm>
          <a:prstGeom prst="rect">
            <a:avLst/>
          </a:prstGeom>
          <a:noFill/>
        </p:spPr>
        <p:txBody>
          <a:bodyPr wrap="square">
            <a:spAutoFit/>
          </a:bodyPr>
          <a:lstStyle/>
          <a:p>
            <a:pPr algn="just">
              <a:lnSpc>
                <a:spcPct val="107000"/>
              </a:lnSpc>
              <a:spcAft>
                <a:spcPts val="800"/>
              </a:spcAft>
            </a:pPr>
            <a:r>
              <a:rPr lang="en-US" sz="1600" dirty="0">
                <a:latin typeface="Calibri" panose="020F0502020204030204" pitchFamily="34" charset="0"/>
                <a:ea typeface="Calibri" panose="020F0502020204030204" pitchFamily="34" charset="0"/>
                <a:cs typeface="Calibri" panose="020F0502020204030204" pitchFamily="34" charset="0"/>
              </a:rPr>
              <a:t>€ Initial Investment</a:t>
            </a:r>
          </a:p>
        </p:txBody>
      </p:sp>
      <p:sp>
        <p:nvSpPr>
          <p:cNvPr id="15" name="TextBox 14">
            <a:extLst>
              <a:ext uri="{FF2B5EF4-FFF2-40B4-BE49-F238E27FC236}">
                <a16:creationId xmlns:a16="http://schemas.microsoft.com/office/drawing/2014/main" id="{FE5AAF4F-35A6-5BF4-3CD0-153F3A215706}"/>
              </a:ext>
            </a:extLst>
          </p:cNvPr>
          <p:cNvSpPr txBox="1"/>
          <p:nvPr/>
        </p:nvSpPr>
        <p:spPr>
          <a:xfrm>
            <a:off x="2210818" y="5105102"/>
            <a:ext cx="4402074" cy="344069"/>
          </a:xfrm>
          <a:prstGeom prst="rect">
            <a:avLst/>
          </a:prstGeom>
          <a:noFill/>
        </p:spPr>
        <p:txBody>
          <a:bodyPr wrap="square">
            <a:spAutoFit/>
          </a:bodyPr>
          <a:lstStyle/>
          <a:p>
            <a:pPr lvl="0" algn="just">
              <a:lnSpc>
                <a:spcPct val="107000"/>
              </a:lnSpc>
              <a:spcAft>
                <a:spcPts val="800"/>
              </a:spcAf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Technical Expertise</a:t>
            </a:r>
            <a:endParaRPr lang="en-US" sz="1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TextBox 15">
            <a:extLst>
              <a:ext uri="{FF2B5EF4-FFF2-40B4-BE49-F238E27FC236}">
                <a16:creationId xmlns:a16="http://schemas.microsoft.com/office/drawing/2014/main" id="{8F062B23-7EBD-8BA3-0FFD-0219C8248AB9}"/>
              </a:ext>
            </a:extLst>
          </p:cNvPr>
          <p:cNvSpPr txBox="1"/>
          <p:nvPr/>
        </p:nvSpPr>
        <p:spPr>
          <a:xfrm>
            <a:off x="3024509" y="4593202"/>
            <a:ext cx="3630930" cy="344069"/>
          </a:xfrm>
          <a:prstGeom prst="rect">
            <a:avLst/>
          </a:prstGeom>
          <a:noFill/>
        </p:spPr>
        <p:txBody>
          <a:bodyPr wrap="square">
            <a:spAutoFit/>
          </a:bodyPr>
          <a:lstStyle/>
          <a:p>
            <a:pPr lvl="0" algn="just">
              <a:lnSpc>
                <a:spcPct val="107000"/>
              </a:lnSpc>
              <a:spcAft>
                <a:spcPts val="800"/>
              </a:spcAft>
            </a:pP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Maintenance and Repairs</a:t>
            </a:r>
          </a:p>
        </p:txBody>
      </p:sp>
    </p:spTree>
    <p:extLst>
      <p:ext uri="{BB962C8B-B14F-4D97-AF65-F5344CB8AC3E}">
        <p14:creationId xmlns:p14="http://schemas.microsoft.com/office/powerpoint/2010/main" val="428434995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1000"/>
                                        <p:tgtEl>
                                          <p:spTgt spid="7"/>
                                        </p:tgtEl>
                                      </p:cBhvr>
                                    </p:animEffect>
                                    <p:anim calcmode="lin" valueType="num">
                                      <p:cBhvr>
                                        <p:cTn id="29" dur="1000" fill="hold"/>
                                        <p:tgtEl>
                                          <p:spTgt spid="7"/>
                                        </p:tgtEl>
                                        <p:attrNameLst>
                                          <p:attrName>ppt_x</p:attrName>
                                        </p:attrNameLst>
                                      </p:cBhvr>
                                      <p:tavLst>
                                        <p:tav tm="0">
                                          <p:val>
                                            <p:strVal val="#ppt_x"/>
                                          </p:val>
                                        </p:tav>
                                        <p:tav tm="100000">
                                          <p:val>
                                            <p:strVal val="#ppt_x"/>
                                          </p:val>
                                        </p:tav>
                                      </p:tavLst>
                                    </p:anim>
                                    <p:anim calcmode="lin" valueType="num">
                                      <p:cBhvr>
                                        <p:cTn id="3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1000"/>
                                        <p:tgtEl>
                                          <p:spTgt spid="9"/>
                                        </p:tgtEl>
                                      </p:cBhvr>
                                    </p:animEffect>
                                    <p:anim calcmode="lin" valueType="num">
                                      <p:cBhvr>
                                        <p:cTn id="36" dur="1000" fill="hold"/>
                                        <p:tgtEl>
                                          <p:spTgt spid="9"/>
                                        </p:tgtEl>
                                        <p:attrNameLst>
                                          <p:attrName>ppt_x</p:attrName>
                                        </p:attrNameLst>
                                      </p:cBhvr>
                                      <p:tavLst>
                                        <p:tav tm="0">
                                          <p:val>
                                            <p:strVal val="#ppt_x"/>
                                          </p:val>
                                        </p:tav>
                                        <p:tav tm="100000">
                                          <p:val>
                                            <p:strVal val="#ppt_x"/>
                                          </p:val>
                                        </p:tav>
                                      </p:tavLst>
                                    </p:anim>
                                    <p:anim calcmode="lin" valueType="num">
                                      <p:cBhvr>
                                        <p:cTn id="3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barn(inVertical)">
                                      <p:cBhvr>
                                        <p:cTn id="42" dur="500"/>
                                        <p:tgtEl>
                                          <p:spTgt spid="10"/>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barn(inVertical)">
                                      <p:cBhvr>
                                        <p:cTn id="47" dur="500"/>
                                        <p:tgtEl>
                                          <p:spTgt spid="11"/>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12"/>
                                        </p:tgtEl>
                                        <p:attrNameLst>
                                          <p:attrName>style.visibility</p:attrName>
                                        </p:attrNameLst>
                                      </p:cBhvr>
                                      <p:to>
                                        <p:strVal val="visible"/>
                                      </p:to>
                                    </p:set>
                                    <p:animEffect transition="in" filter="barn(inVertical)">
                                      <p:cBhvr>
                                        <p:cTn id="52" dur="500"/>
                                        <p:tgtEl>
                                          <p:spTgt spid="12"/>
                                        </p:tgtEl>
                                      </p:cBhvr>
                                    </p:animEffect>
                                  </p:childTnLst>
                                </p:cTn>
                              </p:par>
                            </p:childTnLst>
                          </p:cTn>
                        </p:par>
                      </p:childTnLst>
                    </p:cTn>
                  </p:par>
                  <p:par>
                    <p:cTn id="53" fill="hold">
                      <p:stCondLst>
                        <p:cond delay="indefinite"/>
                      </p:stCondLst>
                      <p:childTnLst>
                        <p:par>
                          <p:cTn id="54" fill="hold">
                            <p:stCondLst>
                              <p:cond delay="0"/>
                            </p:stCondLst>
                            <p:childTnLst>
                              <p:par>
                                <p:cTn id="55" presetID="14" presetClass="entr" presetSubtype="10" fill="hold" grpId="0" nodeType="clickEffect">
                                  <p:stCondLst>
                                    <p:cond delay="0"/>
                                  </p:stCondLst>
                                  <p:childTnLst>
                                    <p:set>
                                      <p:cBhvr>
                                        <p:cTn id="56" dur="1" fill="hold">
                                          <p:stCondLst>
                                            <p:cond delay="0"/>
                                          </p:stCondLst>
                                        </p:cTn>
                                        <p:tgtEl>
                                          <p:spTgt spid="13"/>
                                        </p:tgtEl>
                                        <p:attrNameLst>
                                          <p:attrName>style.visibility</p:attrName>
                                        </p:attrNameLst>
                                      </p:cBhvr>
                                      <p:to>
                                        <p:strVal val="visible"/>
                                      </p:to>
                                    </p:set>
                                    <p:animEffect transition="in" filter="randombar(horizontal)">
                                      <p:cBhvr>
                                        <p:cTn id="57" dur="500"/>
                                        <p:tgtEl>
                                          <p:spTgt spid="13"/>
                                        </p:tgtEl>
                                      </p:cBhvr>
                                    </p:animEffect>
                                  </p:childTnLst>
                                </p:cTn>
                              </p:par>
                            </p:childTnLst>
                          </p:cTn>
                        </p:par>
                      </p:childTnLst>
                    </p:cTn>
                  </p:par>
                  <p:par>
                    <p:cTn id="58" fill="hold">
                      <p:stCondLst>
                        <p:cond delay="indefinite"/>
                      </p:stCondLst>
                      <p:childTnLst>
                        <p:par>
                          <p:cTn id="59" fill="hold">
                            <p:stCondLst>
                              <p:cond delay="0"/>
                            </p:stCondLst>
                            <p:childTnLst>
                              <p:par>
                                <p:cTn id="60" presetID="14" presetClass="entr" presetSubtype="10" fill="hold" grpId="0" nodeType="clickEffect">
                                  <p:stCondLst>
                                    <p:cond delay="0"/>
                                  </p:stCondLst>
                                  <p:childTnLst>
                                    <p:set>
                                      <p:cBhvr>
                                        <p:cTn id="61" dur="1" fill="hold">
                                          <p:stCondLst>
                                            <p:cond delay="0"/>
                                          </p:stCondLst>
                                        </p:cTn>
                                        <p:tgtEl>
                                          <p:spTgt spid="14"/>
                                        </p:tgtEl>
                                        <p:attrNameLst>
                                          <p:attrName>style.visibility</p:attrName>
                                        </p:attrNameLst>
                                      </p:cBhvr>
                                      <p:to>
                                        <p:strVal val="visible"/>
                                      </p:to>
                                    </p:set>
                                    <p:animEffect transition="in" filter="randombar(horizontal)">
                                      <p:cBhvr>
                                        <p:cTn id="62" dur="500"/>
                                        <p:tgtEl>
                                          <p:spTgt spid="14"/>
                                        </p:tgtEl>
                                      </p:cBhvr>
                                    </p:animEffect>
                                  </p:childTnLst>
                                </p:cTn>
                              </p:par>
                            </p:childTnLst>
                          </p:cTn>
                        </p:par>
                      </p:childTnLst>
                    </p:cTn>
                  </p:par>
                  <p:par>
                    <p:cTn id="63" fill="hold">
                      <p:stCondLst>
                        <p:cond delay="indefinite"/>
                      </p:stCondLst>
                      <p:childTnLst>
                        <p:par>
                          <p:cTn id="64" fill="hold">
                            <p:stCondLst>
                              <p:cond delay="0"/>
                            </p:stCondLst>
                            <p:childTnLst>
                              <p:par>
                                <p:cTn id="65" presetID="14" presetClass="entr" presetSubtype="10" fill="hold" grpId="0" nodeType="click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randombar(horizontal)">
                                      <p:cBhvr>
                                        <p:cTn id="67" dur="500"/>
                                        <p:tgtEl>
                                          <p:spTgt spid="15"/>
                                        </p:tgtEl>
                                      </p:cBhvr>
                                    </p:animEffect>
                                  </p:childTnLst>
                                </p:cTn>
                              </p:par>
                              <p:par>
                                <p:cTn id="68" presetID="14" presetClass="entr" presetSubtype="10" fill="hold" grpId="0" nodeType="withEffect">
                                  <p:stCondLst>
                                    <p:cond delay="0"/>
                                  </p:stCondLst>
                                  <p:childTnLst>
                                    <p:set>
                                      <p:cBhvr>
                                        <p:cTn id="69" dur="1" fill="hold">
                                          <p:stCondLst>
                                            <p:cond delay="0"/>
                                          </p:stCondLst>
                                        </p:cTn>
                                        <p:tgtEl>
                                          <p:spTgt spid="16"/>
                                        </p:tgtEl>
                                        <p:attrNameLst>
                                          <p:attrName>style.visibility</p:attrName>
                                        </p:attrNameLst>
                                      </p:cBhvr>
                                      <p:to>
                                        <p:strVal val="visible"/>
                                      </p:to>
                                    </p:set>
                                    <p:animEffect transition="in" filter="randombar(horizontal)">
                                      <p:cBhvr>
                                        <p:cTn id="7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4" grpId="0"/>
      <p:bldP spid="7" grpId="0"/>
      <p:bldP spid="9" grpId="0"/>
      <p:bldP spid="10" grpId="0"/>
      <p:bldP spid="11" grpId="0"/>
      <p:bldP spid="12" grpId="0"/>
      <p:bldP spid="13" grpId="0"/>
      <p:bldP spid="14" grpId="0"/>
      <p:bldP spid="15" grpId="0"/>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207233" y="582291"/>
            <a:ext cx="11848000" cy="943936"/>
          </a:xfrm>
          <a:prstGeom prst="rect">
            <a:avLst/>
          </a:prstGeom>
          <a:noFill/>
          <a:ln>
            <a:noFill/>
          </a:ln>
        </p:spPr>
        <p:txBody>
          <a:bodyPr spcFirstLastPara="1" wrap="square" lIns="121900" tIns="121900" rIns="121900" bIns="121900" anchor="t" anchorCtr="0">
            <a:spAutoFit/>
          </a:bodyPr>
          <a:lstStyle/>
          <a:p>
            <a:pPr algn="ctr"/>
            <a:r>
              <a:rPr lang="vi" sz="2267" b="1" u="sng" dirty="0">
                <a:solidFill>
                  <a:schemeClr val="dk1"/>
                </a:solidFill>
              </a:rPr>
              <a:t>Ultrafiltration (UF) and reverse osmosis (RO) membrane using solar energy</a:t>
            </a:r>
            <a:endParaRPr sz="2267" b="1" u="sng" dirty="0">
              <a:solidFill>
                <a:schemeClr val="dk1"/>
              </a:solidFill>
            </a:endParaRPr>
          </a:p>
          <a:p>
            <a:pPr algn="ctr"/>
            <a:r>
              <a:rPr lang="vi" sz="2267" b="1" dirty="0">
                <a:solidFill>
                  <a:schemeClr val="dk1"/>
                </a:solidFill>
              </a:rPr>
              <a:t>-Truong Pham Tuan Nguyen-</a:t>
            </a:r>
            <a:endParaRPr sz="2267" b="1" dirty="0">
              <a:solidFill>
                <a:schemeClr val="dk1"/>
              </a:solidFill>
            </a:endParaRPr>
          </a:p>
        </p:txBody>
      </p:sp>
      <p:sp>
        <p:nvSpPr>
          <p:cNvPr id="55" name="Google Shape;55;p13"/>
          <p:cNvSpPr/>
          <p:nvPr/>
        </p:nvSpPr>
        <p:spPr>
          <a:xfrm>
            <a:off x="435967" y="5378784"/>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6" name="Google Shape;56;p13"/>
          <p:cNvSpPr/>
          <p:nvPr/>
        </p:nvSpPr>
        <p:spPr>
          <a:xfrm>
            <a:off x="2378184" y="5378851"/>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7" name="Google Shape;57;p13"/>
          <p:cNvSpPr/>
          <p:nvPr/>
        </p:nvSpPr>
        <p:spPr>
          <a:xfrm>
            <a:off x="4320400" y="5378733"/>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8" name="Google Shape;58;p13"/>
          <p:cNvSpPr/>
          <p:nvPr/>
        </p:nvSpPr>
        <p:spPr>
          <a:xfrm>
            <a:off x="6446033" y="5378833"/>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59" name="Google Shape;59;p13"/>
          <p:cNvSpPr/>
          <p:nvPr/>
        </p:nvSpPr>
        <p:spPr>
          <a:xfrm>
            <a:off x="8388251" y="5378733"/>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60" name="Google Shape;60;p13"/>
          <p:cNvSpPr/>
          <p:nvPr/>
        </p:nvSpPr>
        <p:spPr>
          <a:xfrm>
            <a:off x="10330467" y="5378800"/>
            <a:ext cx="1363600" cy="1063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121900" tIns="121900" rIns="121900" bIns="121900" anchor="ctr" anchorCtr="0">
            <a:noAutofit/>
          </a:bodyPr>
          <a:lstStyle/>
          <a:p>
            <a:endParaRPr sz="2400"/>
          </a:p>
        </p:txBody>
      </p:sp>
      <p:sp>
        <p:nvSpPr>
          <p:cNvPr id="61" name="Google Shape;61;p13"/>
          <p:cNvSpPr txBox="1"/>
          <p:nvPr/>
        </p:nvSpPr>
        <p:spPr>
          <a:xfrm>
            <a:off x="435984" y="5664151"/>
            <a:ext cx="1422800" cy="492402"/>
          </a:xfrm>
          <a:prstGeom prst="rect">
            <a:avLst/>
          </a:prstGeom>
          <a:noFill/>
          <a:ln>
            <a:noFill/>
          </a:ln>
        </p:spPr>
        <p:txBody>
          <a:bodyPr spcFirstLastPara="1" wrap="square" lIns="121900" tIns="121900" rIns="121900" bIns="121900" anchor="t" anchorCtr="0">
            <a:spAutoFit/>
          </a:bodyPr>
          <a:lstStyle/>
          <a:p>
            <a:r>
              <a:rPr lang="vi" sz="1600">
                <a:solidFill>
                  <a:schemeClr val="dk1"/>
                </a:solidFill>
              </a:rPr>
              <a:t>Solar panels</a:t>
            </a:r>
            <a:endParaRPr sz="1600">
              <a:solidFill>
                <a:schemeClr val="dk1"/>
              </a:solidFill>
            </a:endParaRPr>
          </a:p>
        </p:txBody>
      </p:sp>
      <p:sp>
        <p:nvSpPr>
          <p:cNvPr id="62" name="Google Shape;62;p13"/>
          <p:cNvSpPr txBox="1"/>
          <p:nvPr/>
        </p:nvSpPr>
        <p:spPr>
          <a:xfrm>
            <a:off x="4239116" y="5664151"/>
            <a:ext cx="1709600" cy="492402"/>
          </a:xfrm>
          <a:prstGeom prst="rect">
            <a:avLst/>
          </a:prstGeom>
          <a:noFill/>
          <a:ln>
            <a:noFill/>
          </a:ln>
        </p:spPr>
        <p:txBody>
          <a:bodyPr spcFirstLastPara="1" wrap="square" lIns="121900" tIns="121900" rIns="121900" bIns="121900" anchor="t" anchorCtr="0">
            <a:spAutoFit/>
          </a:bodyPr>
          <a:lstStyle/>
          <a:p>
            <a:r>
              <a:rPr lang="vi" sz="1600">
                <a:solidFill>
                  <a:schemeClr val="dk1"/>
                </a:solidFill>
              </a:rPr>
              <a:t>UF Membrane</a:t>
            </a:r>
            <a:endParaRPr sz="1600">
              <a:solidFill>
                <a:schemeClr val="dk1"/>
              </a:solidFill>
            </a:endParaRPr>
          </a:p>
        </p:txBody>
      </p:sp>
      <p:sp>
        <p:nvSpPr>
          <p:cNvPr id="63" name="Google Shape;63;p13"/>
          <p:cNvSpPr txBox="1"/>
          <p:nvPr/>
        </p:nvSpPr>
        <p:spPr>
          <a:xfrm>
            <a:off x="2634712" y="5664251"/>
            <a:ext cx="982800" cy="492402"/>
          </a:xfrm>
          <a:prstGeom prst="rect">
            <a:avLst/>
          </a:prstGeom>
          <a:noFill/>
          <a:ln>
            <a:noFill/>
          </a:ln>
        </p:spPr>
        <p:txBody>
          <a:bodyPr spcFirstLastPara="1" wrap="square" lIns="121900" tIns="121900" rIns="121900" bIns="121900" anchor="t" anchorCtr="0">
            <a:spAutoFit/>
          </a:bodyPr>
          <a:lstStyle/>
          <a:p>
            <a:r>
              <a:rPr lang="vi" sz="1600">
                <a:solidFill>
                  <a:schemeClr val="dk1"/>
                </a:solidFill>
              </a:rPr>
              <a:t>Pump</a:t>
            </a:r>
            <a:endParaRPr sz="1600">
              <a:solidFill>
                <a:schemeClr val="dk1"/>
              </a:solidFill>
            </a:endParaRPr>
          </a:p>
        </p:txBody>
      </p:sp>
      <p:sp>
        <p:nvSpPr>
          <p:cNvPr id="64" name="Google Shape;64;p13"/>
          <p:cNvSpPr txBox="1"/>
          <p:nvPr/>
        </p:nvSpPr>
        <p:spPr>
          <a:xfrm>
            <a:off x="6354085" y="5664251"/>
            <a:ext cx="1628800" cy="492402"/>
          </a:xfrm>
          <a:prstGeom prst="rect">
            <a:avLst/>
          </a:prstGeom>
          <a:noFill/>
          <a:ln>
            <a:noFill/>
          </a:ln>
        </p:spPr>
        <p:txBody>
          <a:bodyPr spcFirstLastPara="1" wrap="square" lIns="121900" tIns="121900" rIns="121900" bIns="121900" anchor="t" anchorCtr="0">
            <a:spAutoFit/>
          </a:bodyPr>
          <a:lstStyle/>
          <a:p>
            <a:r>
              <a:rPr lang="vi" sz="1600">
                <a:solidFill>
                  <a:schemeClr val="dk1"/>
                </a:solidFill>
              </a:rPr>
              <a:t>RO Membrane</a:t>
            </a:r>
            <a:endParaRPr sz="1600">
              <a:solidFill>
                <a:schemeClr val="dk1"/>
              </a:solidFill>
            </a:endParaRPr>
          </a:p>
        </p:txBody>
      </p:sp>
      <p:sp>
        <p:nvSpPr>
          <p:cNvPr id="65" name="Google Shape;65;p13"/>
          <p:cNvSpPr txBox="1"/>
          <p:nvPr/>
        </p:nvSpPr>
        <p:spPr>
          <a:xfrm>
            <a:off x="8388251" y="5664251"/>
            <a:ext cx="1539600" cy="492402"/>
          </a:xfrm>
          <a:prstGeom prst="rect">
            <a:avLst/>
          </a:prstGeom>
          <a:noFill/>
          <a:ln>
            <a:noFill/>
          </a:ln>
        </p:spPr>
        <p:txBody>
          <a:bodyPr spcFirstLastPara="1" wrap="square" lIns="121900" tIns="121900" rIns="121900" bIns="121900" anchor="t" anchorCtr="0">
            <a:spAutoFit/>
          </a:bodyPr>
          <a:lstStyle/>
          <a:p>
            <a:r>
              <a:rPr lang="vi" sz="1600">
                <a:solidFill>
                  <a:schemeClr val="dk1"/>
                </a:solidFill>
              </a:rPr>
              <a:t>Storage Tank</a:t>
            </a:r>
            <a:endParaRPr sz="1600">
              <a:solidFill>
                <a:schemeClr val="dk1"/>
              </a:solidFill>
            </a:endParaRPr>
          </a:p>
        </p:txBody>
      </p:sp>
      <p:sp>
        <p:nvSpPr>
          <p:cNvPr id="66" name="Google Shape;66;p13"/>
          <p:cNvSpPr txBox="1"/>
          <p:nvPr/>
        </p:nvSpPr>
        <p:spPr>
          <a:xfrm>
            <a:off x="10333217" y="5417852"/>
            <a:ext cx="1422800" cy="984845"/>
          </a:xfrm>
          <a:prstGeom prst="rect">
            <a:avLst/>
          </a:prstGeom>
          <a:noFill/>
          <a:ln>
            <a:noFill/>
          </a:ln>
        </p:spPr>
        <p:txBody>
          <a:bodyPr spcFirstLastPara="1" wrap="square" lIns="121900" tIns="121900" rIns="121900" bIns="121900" anchor="t" anchorCtr="0">
            <a:spAutoFit/>
          </a:bodyPr>
          <a:lstStyle/>
          <a:p>
            <a:pPr algn="ctr"/>
            <a:r>
              <a:rPr lang="vi" sz="1600">
                <a:solidFill>
                  <a:schemeClr val="dk1"/>
                </a:solidFill>
              </a:rPr>
              <a:t>Tap or Distribution System</a:t>
            </a:r>
            <a:endParaRPr sz="1600">
              <a:solidFill>
                <a:schemeClr val="dk1"/>
              </a:solidFill>
            </a:endParaRPr>
          </a:p>
        </p:txBody>
      </p:sp>
      <p:cxnSp>
        <p:nvCxnSpPr>
          <p:cNvPr id="67" name="Google Shape;67;p13"/>
          <p:cNvCxnSpPr>
            <a:stCxn id="61" idx="3"/>
            <a:endCxn id="56" idx="1"/>
          </p:cNvCxnSpPr>
          <p:nvPr/>
        </p:nvCxnSpPr>
        <p:spPr>
          <a:xfrm>
            <a:off x="1858784" y="5910352"/>
            <a:ext cx="519400" cy="99"/>
          </a:xfrm>
          <a:prstGeom prst="straightConnector1">
            <a:avLst/>
          </a:prstGeom>
          <a:noFill/>
          <a:ln w="9525" cap="flat" cmpd="sng">
            <a:solidFill>
              <a:schemeClr val="dk1"/>
            </a:solidFill>
            <a:prstDash val="solid"/>
            <a:round/>
            <a:headEnd type="none" w="med" len="med"/>
            <a:tailEnd type="triangle" w="med" len="med"/>
          </a:ln>
        </p:spPr>
      </p:cxnSp>
      <p:cxnSp>
        <p:nvCxnSpPr>
          <p:cNvPr id="68" name="Google Shape;68;p13"/>
          <p:cNvCxnSpPr/>
          <p:nvPr/>
        </p:nvCxnSpPr>
        <p:spPr>
          <a:xfrm>
            <a:off x="3771300" y="5910351"/>
            <a:ext cx="519600" cy="0"/>
          </a:xfrm>
          <a:prstGeom prst="straightConnector1">
            <a:avLst/>
          </a:prstGeom>
          <a:noFill/>
          <a:ln w="9525" cap="flat" cmpd="sng">
            <a:solidFill>
              <a:schemeClr val="dk1"/>
            </a:solidFill>
            <a:prstDash val="solid"/>
            <a:round/>
            <a:headEnd type="none" w="med" len="med"/>
            <a:tailEnd type="triangle" w="med" len="med"/>
          </a:ln>
        </p:spPr>
      </p:cxnSp>
      <p:cxnSp>
        <p:nvCxnSpPr>
          <p:cNvPr id="69" name="Google Shape;69;p13"/>
          <p:cNvCxnSpPr>
            <a:endCxn id="64" idx="1"/>
          </p:cNvCxnSpPr>
          <p:nvPr/>
        </p:nvCxnSpPr>
        <p:spPr>
          <a:xfrm>
            <a:off x="5759285" y="5910452"/>
            <a:ext cx="594800" cy="0"/>
          </a:xfrm>
          <a:prstGeom prst="straightConnector1">
            <a:avLst/>
          </a:prstGeom>
          <a:noFill/>
          <a:ln w="9525" cap="flat" cmpd="sng">
            <a:solidFill>
              <a:schemeClr val="dk1"/>
            </a:solidFill>
            <a:prstDash val="solid"/>
            <a:round/>
            <a:headEnd type="none" w="med" len="med"/>
            <a:tailEnd type="triangle" w="med" len="med"/>
          </a:ln>
        </p:spPr>
      </p:cxnSp>
      <p:cxnSp>
        <p:nvCxnSpPr>
          <p:cNvPr id="70" name="Google Shape;70;p13"/>
          <p:cNvCxnSpPr>
            <a:endCxn id="65" idx="1"/>
          </p:cNvCxnSpPr>
          <p:nvPr/>
        </p:nvCxnSpPr>
        <p:spPr>
          <a:xfrm>
            <a:off x="7842251" y="5910452"/>
            <a:ext cx="546000" cy="0"/>
          </a:xfrm>
          <a:prstGeom prst="straightConnector1">
            <a:avLst/>
          </a:prstGeom>
          <a:noFill/>
          <a:ln w="9525" cap="flat" cmpd="sng">
            <a:solidFill>
              <a:schemeClr val="dk1"/>
            </a:solidFill>
            <a:prstDash val="solid"/>
            <a:round/>
            <a:headEnd type="none" w="med" len="med"/>
            <a:tailEnd type="triangle" w="med" len="med"/>
          </a:ln>
        </p:spPr>
      </p:cxnSp>
      <p:cxnSp>
        <p:nvCxnSpPr>
          <p:cNvPr id="71" name="Google Shape;71;p13"/>
          <p:cNvCxnSpPr/>
          <p:nvPr/>
        </p:nvCxnSpPr>
        <p:spPr>
          <a:xfrm>
            <a:off x="9787217" y="5910451"/>
            <a:ext cx="546000" cy="0"/>
          </a:xfrm>
          <a:prstGeom prst="straightConnector1">
            <a:avLst/>
          </a:prstGeom>
          <a:noFill/>
          <a:ln w="9525" cap="flat" cmpd="sng">
            <a:solidFill>
              <a:schemeClr val="dk1"/>
            </a:solidFill>
            <a:prstDash val="solid"/>
            <a:round/>
            <a:headEnd type="none" w="med" len="med"/>
            <a:tailEnd type="triangle" w="med" len="med"/>
          </a:ln>
        </p:spPr>
      </p:cxnSp>
      <p:sp>
        <p:nvSpPr>
          <p:cNvPr id="72" name="Google Shape;72;p13"/>
          <p:cNvSpPr txBox="1"/>
          <p:nvPr/>
        </p:nvSpPr>
        <p:spPr>
          <a:xfrm>
            <a:off x="386600" y="1747075"/>
            <a:ext cx="11418800" cy="3200259"/>
          </a:xfrm>
          <a:prstGeom prst="rect">
            <a:avLst/>
          </a:prstGeom>
          <a:noFill/>
          <a:ln>
            <a:noFill/>
          </a:ln>
        </p:spPr>
        <p:txBody>
          <a:bodyPr spcFirstLastPara="1" wrap="square" lIns="121900" tIns="121900" rIns="121900" bIns="121900" anchor="t" anchorCtr="0">
            <a:spAutoFit/>
          </a:bodyPr>
          <a:lstStyle/>
          <a:p>
            <a:pPr marL="609585" indent="-440256">
              <a:buClr>
                <a:schemeClr val="dk1"/>
              </a:buClr>
              <a:buSzPts val="1600"/>
              <a:buChar char="-"/>
            </a:pPr>
            <a:r>
              <a:rPr lang="vi" sz="2133" dirty="0">
                <a:solidFill>
                  <a:schemeClr val="dk1"/>
                </a:solidFill>
              </a:rPr>
              <a:t>Solar: Capture energy and convert to electricity.</a:t>
            </a:r>
            <a:endParaRPr sz="2133" dirty="0">
              <a:solidFill>
                <a:schemeClr val="dk1"/>
              </a:solidFill>
            </a:endParaRPr>
          </a:p>
          <a:p>
            <a:pPr marL="609585" indent="-440256">
              <a:buClr>
                <a:schemeClr val="dk1"/>
              </a:buClr>
              <a:buSzPts val="1600"/>
              <a:buChar char="-"/>
            </a:pPr>
            <a:r>
              <a:rPr lang="vi" sz="2133" dirty="0">
                <a:solidFill>
                  <a:schemeClr val="dk1"/>
                </a:solidFill>
              </a:rPr>
              <a:t>Pump: Using electricity to pump water through system.</a:t>
            </a:r>
            <a:endParaRPr sz="2133" dirty="0">
              <a:solidFill>
                <a:schemeClr val="dk1"/>
              </a:solidFill>
            </a:endParaRPr>
          </a:p>
          <a:p>
            <a:pPr marL="609585" indent="-440256">
              <a:buClr>
                <a:schemeClr val="dk1"/>
              </a:buClr>
              <a:buSzPts val="1600"/>
              <a:buChar char="-"/>
            </a:pPr>
            <a:r>
              <a:rPr lang="vi" sz="2133" dirty="0">
                <a:solidFill>
                  <a:schemeClr val="dk1"/>
                </a:solidFill>
              </a:rPr>
              <a:t>UF Membrane:</a:t>
            </a:r>
            <a:r>
              <a:rPr lang="vi" sz="2133" dirty="0">
                <a:solidFill>
                  <a:schemeClr val="dk1"/>
                </a:solidFill>
                <a:highlight>
                  <a:schemeClr val="lt1"/>
                </a:highlight>
              </a:rPr>
              <a:t> uses a semi-permeable membrane with larger pores to remove particles, colloids, and some larger molecules.</a:t>
            </a:r>
            <a:endParaRPr sz="2133" dirty="0">
              <a:solidFill>
                <a:schemeClr val="dk1"/>
              </a:solidFill>
              <a:highlight>
                <a:schemeClr val="lt1"/>
              </a:highlight>
            </a:endParaRPr>
          </a:p>
          <a:p>
            <a:pPr marL="609585" indent="-440256">
              <a:buClr>
                <a:schemeClr val="dk1"/>
              </a:buClr>
              <a:buSzPts val="1600"/>
              <a:buChar char="-"/>
            </a:pPr>
            <a:r>
              <a:rPr lang="vi" sz="2133" dirty="0">
                <a:solidFill>
                  <a:schemeClr val="dk1"/>
                </a:solidFill>
                <a:highlight>
                  <a:schemeClr val="lt1"/>
                </a:highlight>
              </a:rPr>
              <a:t>RO Membrane: a more advanced filtration process that uses a semi-permeable membrane with much smaller pores to remove dissolved salts, minerals, and other contaminants.</a:t>
            </a:r>
            <a:endParaRPr sz="2133" dirty="0">
              <a:solidFill>
                <a:schemeClr val="dk1"/>
              </a:solidFill>
              <a:highlight>
                <a:schemeClr val="lt1"/>
              </a:highlight>
            </a:endParaRPr>
          </a:p>
          <a:p>
            <a:pPr marL="609585" indent="-440256">
              <a:buClr>
                <a:schemeClr val="dk1"/>
              </a:buClr>
              <a:buSzPts val="1600"/>
              <a:buChar char="-"/>
            </a:pPr>
            <a:r>
              <a:rPr lang="vi" sz="2133" dirty="0">
                <a:solidFill>
                  <a:schemeClr val="dk1"/>
                </a:solidFill>
                <a:highlight>
                  <a:schemeClr val="lt1"/>
                </a:highlight>
              </a:rPr>
              <a:t>Storage Tank: Preserve steady supply.</a:t>
            </a:r>
            <a:endParaRPr sz="2133" dirty="0">
              <a:solidFill>
                <a:schemeClr val="dk1"/>
              </a:solidFill>
              <a:highlight>
                <a:schemeClr val="lt1"/>
              </a:highlight>
            </a:endParaRPr>
          </a:p>
          <a:p>
            <a:pPr marL="609585" indent="-440256">
              <a:buClr>
                <a:schemeClr val="dk1"/>
              </a:buClr>
              <a:buSzPts val="1600"/>
              <a:buChar char="-"/>
            </a:pPr>
            <a:r>
              <a:rPr lang="vi" sz="2133" dirty="0">
                <a:solidFill>
                  <a:schemeClr val="dk1"/>
                </a:solidFill>
                <a:highlight>
                  <a:schemeClr val="lt1"/>
                </a:highlight>
              </a:rPr>
              <a:t>Tap or Distribution System: Distribute to users.</a:t>
            </a:r>
            <a:endParaRPr sz="2133" dirty="0">
              <a:solidFill>
                <a:schemeClr val="dk1"/>
              </a:solidFill>
              <a:highlight>
                <a:schemeClr val="lt1"/>
              </a:highligh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4"/>
          <p:cNvSpPr txBox="1"/>
          <p:nvPr/>
        </p:nvSpPr>
        <p:spPr>
          <a:xfrm>
            <a:off x="670800" y="647681"/>
            <a:ext cx="11070800" cy="5827068"/>
          </a:xfrm>
          <a:prstGeom prst="rect">
            <a:avLst/>
          </a:prstGeom>
          <a:noFill/>
          <a:ln>
            <a:noFill/>
          </a:ln>
        </p:spPr>
        <p:txBody>
          <a:bodyPr spcFirstLastPara="1" wrap="square" lIns="121900" tIns="121900" rIns="121900" bIns="121900" anchor="t" anchorCtr="0">
            <a:spAutoFit/>
          </a:bodyPr>
          <a:lstStyle/>
          <a:p>
            <a:r>
              <a:rPr lang="vi" sz="2533" b="1" u="sng" dirty="0">
                <a:solidFill>
                  <a:schemeClr val="dk1"/>
                </a:solidFill>
                <a:highlight>
                  <a:schemeClr val="lt1"/>
                </a:highlight>
              </a:rPr>
              <a:t>Three different approaches</a:t>
            </a:r>
            <a:r>
              <a:rPr lang="vi" sz="2533" b="1" u="sng" dirty="0">
                <a:solidFill>
                  <a:schemeClr val="dk1"/>
                </a:solidFill>
                <a:highlight>
                  <a:schemeClr val="lt1"/>
                </a:highlight>
                <a:latin typeface="Franklin Gothic Book (Body)"/>
              </a:rPr>
              <a:t>:</a:t>
            </a:r>
            <a:endParaRPr sz="2533" b="1" u="sng" dirty="0">
              <a:solidFill>
                <a:schemeClr val="dk1"/>
              </a:solidFill>
              <a:highlight>
                <a:schemeClr val="lt1"/>
              </a:highlight>
              <a:latin typeface="Franklin Gothic Book (Body)"/>
            </a:endParaRPr>
          </a:p>
          <a:p>
            <a:pPr marL="609585" indent="-457189">
              <a:buClr>
                <a:schemeClr val="dk1"/>
              </a:buClr>
              <a:buSzPts val="1800"/>
              <a:buChar char="-"/>
            </a:pPr>
            <a:r>
              <a:rPr lang="en-US" sz="2400" u="sng" dirty="0">
                <a:solidFill>
                  <a:schemeClr val="dk1"/>
                </a:solidFill>
                <a:highlight>
                  <a:schemeClr val="lt1"/>
                </a:highlight>
                <a:latin typeface="Franklin Gothic Book (Body)"/>
              </a:rPr>
              <a:t>Assume</a:t>
            </a:r>
            <a:r>
              <a:rPr lang="en-US" sz="2400" dirty="0">
                <a:solidFill>
                  <a:schemeClr val="dk1"/>
                </a:solidFill>
                <a:highlight>
                  <a:schemeClr val="lt1"/>
                </a:highlight>
                <a:latin typeface="Franklin Gothic Book (Body)"/>
              </a:rPr>
              <a:t> that s</a:t>
            </a:r>
            <a:r>
              <a:rPr lang="vi" sz="2400" dirty="0">
                <a:solidFill>
                  <a:schemeClr val="dk1"/>
                </a:solidFill>
                <a:highlight>
                  <a:schemeClr val="lt1"/>
                </a:highlight>
                <a:latin typeface="Franklin Gothic Book (Body)"/>
              </a:rPr>
              <a:t>olar energy is used for the whole system.</a:t>
            </a:r>
            <a:endParaRPr sz="2400" dirty="0">
              <a:solidFill>
                <a:schemeClr val="dk1"/>
              </a:solidFill>
              <a:highlight>
                <a:schemeClr val="lt1"/>
              </a:highlight>
              <a:latin typeface="Franklin Gothic Book (Body)"/>
            </a:endParaRPr>
          </a:p>
          <a:p>
            <a:pPr marL="609585" indent="-457189">
              <a:buClr>
                <a:schemeClr val="dk1"/>
              </a:buClr>
              <a:buSzPts val="1800"/>
              <a:buChar char="-"/>
            </a:pPr>
            <a:r>
              <a:rPr lang="en-US" sz="2400" u="sng" dirty="0">
                <a:solidFill>
                  <a:schemeClr val="dk1"/>
                </a:solidFill>
                <a:highlight>
                  <a:schemeClr val="lt1"/>
                </a:highlight>
                <a:latin typeface="Franklin Gothic Book (Body)"/>
              </a:rPr>
              <a:t>Analyst:</a:t>
            </a:r>
            <a:r>
              <a:rPr lang="en-US" sz="2400" dirty="0">
                <a:solidFill>
                  <a:schemeClr val="dk1"/>
                </a:solidFill>
                <a:highlight>
                  <a:schemeClr val="lt1"/>
                </a:highlight>
                <a:latin typeface="Franklin Gothic Book (Body)"/>
              </a:rPr>
              <a:t> </a:t>
            </a:r>
            <a:r>
              <a:rPr lang="vi" sz="2400" dirty="0">
                <a:solidFill>
                  <a:schemeClr val="dk1"/>
                </a:solidFill>
                <a:highlight>
                  <a:schemeClr val="lt1"/>
                </a:highlight>
                <a:latin typeface="Franklin Gothic Book (Body)"/>
              </a:rPr>
              <a:t>The UF membrane acts as a physical barrier with relatively larger pores, typically in the range of 0.01 to 0.1 microns.</a:t>
            </a:r>
            <a:endParaRPr sz="2400" dirty="0">
              <a:solidFill>
                <a:schemeClr val="dk1"/>
              </a:solidFill>
              <a:highlight>
                <a:schemeClr val="lt1"/>
              </a:highlight>
              <a:latin typeface="Franklin Gothic Book (Body)"/>
            </a:endParaRPr>
          </a:p>
          <a:p>
            <a:pPr marL="609585" indent="-457189">
              <a:buClr>
                <a:schemeClr val="dk1"/>
              </a:buClr>
              <a:buSzPts val="1800"/>
              <a:buFontTx/>
              <a:buChar char="-"/>
            </a:pPr>
            <a:r>
              <a:rPr lang="en-US" sz="2400" u="sng" dirty="0">
                <a:solidFill>
                  <a:schemeClr val="dk1"/>
                </a:solidFill>
                <a:highlight>
                  <a:schemeClr val="lt1"/>
                </a:highlight>
                <a:latin typeface="Franklin Gothic Book (Body)"/>
              </a:rPr>
              <a:t>Assess</a:t>
            </a:r>
            <a:r>
              <a:rPr lang="en-US" sz="2400" dirty="0">
                <a:solidFill>
                  <a:schemeClr val="dk1"/>
                </a:solidFill>
                <a:highlight>
                  <a:schemeClr val="lt1"/>
                </a:highlight>
                <a:latin typeface="Franklin Gothic Book (Body)"/>
              </a:rPr>
              <a:t> the c</a:t>
            </a:r>
            <a:r>
              <a:rPr lang="en-US" sz="2400" dirty="0"/>
              <a:t>ultural appropriateness in the </a:t>
            </a:r>
            <a:r>
              <a:rPr lang="en-US" sz="2400" dirty="0" err="1"/>
              <a:t>Yuendumu</a:t>
            </a:r>
            <a:r>
              <a:rPr lang="en-US" sz="2400" dirty="0"/>
              <a:t> township, including noise, cost, employment.</a:t>
            </a:r>
            <a:endParaRPr lang="en-US" sz="2400" dirty="0">
              <a:solidFill>
                <a:schemeClr val="dk1"/>
              </a:solidFill>
              <a:highlight>
                <a:schemeClr val="lt1"/>
              </a:highlight>
              <a:latin typeface="Franklin Gothic Book (Body)"/>
            </a:endParaRPr>
          </a:p>
          <a:p>
            <a:endParaRPr sz="2400" dirty="0">
              <a:solidFill>
                <a:schemeClr val="dk1"/>
              </a:solidFill>
              <a:highlight>
                <a:schemeClr val="lt1"/>
              </a:highlight>
            </a:endParaRPr>
          </a:p>
          <a:p>
            <a:endParaRPr sz="2400" dirty="0">
              <a:solidFill>
                <a:schemeClr val="dk1"/>
              </a:solidFill>
              <a:highlight>
                <a:schemeClr val="lt1"/>
              </a:highlight>
            </a:endParaRPr>
          </a:p>
          <a:p>
            <a:r>
              <a:rPr lang="vi" sz="2533" b="1" u="sng" dirty="0">
                <a:solidFill>
                  <a:schemeClr val="dk1"/>
                </a:solidFill>
                <a:highlight>
                  <a:schemeClr val="lt1"/>
                </a:highlight>
              </a:rPr>
              <a:t>Technologies and Devices used:</a:t>
            </a:r>
            <a:endParaRPr sz="2533" b="1" u="sng"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Membrane modules.</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Pressure vessel.</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Pump.</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Control System.</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Sensors.</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Piping.</a:t>
            </a:r>
            <a:endParaRPr sz="2400" dirty="0">
              <a:solidFill>
                <a:schemeClr val="dk1"/>
              </a:solidFill>
              <a:highlight>
                <a:schemeClr val="lt1"/>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5"/>
          <p:cNvSpPr txBox="1"/>
          <p:nvPr/>
        </p:nvSpPr>
        <p:spPr>
          <a:xfrm>
            <a:off x="43130" y="543461"/>
            <a:ext cx="12192000" cy="6216854"/>
          </a:xfrm>
          <a:prstGeom prst="rect">
            <a:avLst/>
          </a:prstGeom>
          <a:noFill/>
          <a:ln>
            <a:noFill/>
          </a:ln>
        </p:spPr>
        <p:txBody>
          <a:bodyPr spcFirstLastPara="1" wrap="square" lIns="121900" tIns="121900" rIns="121900" bIns="121900" anchor="t" anchorCtr="0">
            <a:spAutoFit/>
          </a:bodyPr>
          <a:lstStyle/>
          <a:p>
            <a:r>
              <a:rPr lang="vi" sz="2533" b="1" u="sng" dirty="0">
                <a:solidFill>
                  <a:schemeClr val="dk1"/>
                </a:solidFill>
                <a:highlight>
                  <a:schemeClr val="lt1"/>
                </a:highlight>
              </a:rPr>
              <a:t>Benefits:</a:t>
            </a:r>
            <a:endParaRPr sz="2533" b="1" u="sng" dirty="0">
              <a:solidFill>
                <a:schemeClr val="dk1"/>
              </a:solidFill>
              <a:highlight>
                <a:schemeClr val="lt1"/>
              </a:highlight>
            </a:endParaRPr>
          </a:p>
          <a:p>
            <a:pPr marL="609585" indent="-457189">
              <a:buClr>
                <a:schemeClr val="dk1"/>
              </a:buClr>
              <a:buSzPts val="1800"/>
              <a:buChar char="-"/>
            </a:pPr>
            <a:r>
              <a:rPr lang="vi" sz="2400" i="1" dirty="0">
                <a:solidFill>
                  <a:schemeClr val="dk1"/>
                </a:solidFill>
                <a:highlight>
                  <a:schemeClr val="lt1"/>
                </a:highlight>
              </a:rPr>
              <a:t>Versatility</a:t>
            </a:r>
            <a:r>
              <a:rPr lang="vi" sz="2400" dirty="0">
                <a:solidFill>
                  <a:schemeClr val="dk1"/>
                </a:solidFill>
                <a:highlight>
                  <a:schemeClr val="lt1"/>
                </a:highlight>
              </a:rPr>
              <a:t>: RO membranes are applicable to a broad range of applications and industries since they may be used for a number of water sources, including saltwater, brackish water, and wastewater.  </a:t>
            </a:r>
            <a:endParaRPr sz="2400" dirty="0">
              <a:solidFill>
                <a:schemeClr val="dk1"/>
              </a:solidFill>
              <a:highlight>
                <a:schemeClr val="lt1"/>
              </a:highlight>
            </a:endParaRPr>
          </a:p>
          <a:p>
            <a:pPr marL="609585" indent="-457189">
              <a:buClr>
                <a:schemeClr val="dk1"/>
              </a:buClr>
              <a:buSzPts val="1800"/>
              <a:buChar char="-"/>
            </a:pPr>
            <a:r>
              <a:rPr lang="vi" sz="2400" i="1" dirty="0">
                <a:solidFill>
                  <a:schemeClr val="dk1"/>
                </a:solidFill>
                <a:highlight>
                  <a:schemeClr val="lt1"/>
                </a:highlight>
              </a:rPr>
              <a:t>Retention of Essential Minerals</a:t>
            </a:r>
            <a:r>
              <a:rPr lang="vi" sz="2400" dirty="0">
                <a:solidFill>
                  <a:schemeClr val="dk1"/>
                </a:solidFill>
                <a:highlight>
                  <a:schemeClr val="lt1"/>
                </a:highlight>
              </a:rPr>
              <a:t>: UF membranes frequently retain important minerals like calcium, magnesium, and potassium while removing larger pollutants. This is especially helpful for treating drinking water or creating food and beverages, both of which depend on maintaining the mineral composition of the water</a:t>
            </a:r>
            <a:endParaRPr sz="2400" dirty="0">
              <a:solidFill>
                <a:schemeClr val="dk1"/>
              </a:solidFill>
              <a:highlight>
                <a:schemeClr val="lt1"/>
              </a:highlight>
            </a:endParaRPr>
          </a:p>
          <a:p>
            <a:endParaRPr sz="2400" dirty="0">
              <a:solidFill>
                <a:schemeClr val="dk1"/>
              </a:solidFill>
              <a:highlight>
                <a:schemeClr val="lt1"/>
              </a:highlight>
            </a:endParaRPr>
          </a:p>
          <a:p>
            <a:r>
              <a:rPr lang="vi" sz="2533" b="1" u="sng" dirty="0">
                <a:solidFill>
                  <a:schemeClr val="dk1"/>
                </a:solidFill>
                <a:highlight>
                  <a:schemeClr val="lt1"/>
                </a:highlight>
              </a:rPr>
              <a:t>Potential Impacts: </a:t>
            </a:r>
            <a:endParaRPr sz="2533" b="1" u="sng"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Reusing water and recovering resources:</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Environmental impact</a:t>
            </a:r>
            <a:endParaRPr sz="2400" dirty="0">
              <a:solidFill>
                <a:schemeClr val="dk1"/>
              </a:solidFill>
              <a:highlight>
                <a:schemeClr val="lt1"/>
              </a:highlight>
            </a:endParaRPr>
          </a:p>
          <a:p>
            <a:endParaRPr sz="2400" dirty="0">
              <a:solidFill>
                <a:schemeClr val="dk1"/>
              </a:solidFill>
              <a:highlight>
                <a:schemeClr val="lt1"/>
              </a:highlight>
            </a:endParaRPr>
          </a:p>
          <a:p>
            <a:r>
              <a:rPr lang="vi" sz="2533" b="1" u="sng" dirty="0">
                <a:solidFill>
                  <a:schemeClr val="dk1"/>
                </a:solidFill>
                <a:highlight>
                  <a:schemeClr val="lt1"/>
                </a:highlight>
              </a:rPr>
              <a:t>Constraints:</a:t>
            </a:r>
            <a:endParaRPr sz="2533" b="1" u="sng"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Water quality is limited</a:t>
            </a:r>
            <a:endParaRPr sz="2400" dirty="0">
              <a:solidFill>
                <a:schemeClr val="dk1"/>
              </a:solidFill>
              <a:highlight>
                <a:schemeClr val="lt1"/>
              </a:highlight>
            </a:endParaRPr>
          </a:p>
          <a:p>
            <a:pPr marL="609585" indent="-457189">
              <a:buClr>
                <a:schemeClr val="dk1"/>
              </a:buClr>
              <a:buSzPts val="1800"/>
              <a:buChar char="-"/>
            </a:pPr>
            <a:r>
              <a:rPr lang="vi" sz="2400" dirty="0">
                <a:solidFill>
                  <a:schemeClr val="dk1"/>
                </a:solidFill>
                <a:highlight>
                  <a:schemeClr val="lt1"/>
                </a:highlight>
              </a:rPr>
              <a:t>Costly</a:t>
            </a:r>
            <a:endParaRPr sz="2400" dirty="0">
              <a:solidFill>
                <a:schemeClr val="dk1"/>
              </a:solidFill>
              <a:highlight>
                <a:schemeClr val="lt1"/>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F434-28DB-4621-A497-D62C41CE0419}"/>
              </a:ext>
            </a:extLst>
          </p:cNvPr>
          <p:cNvSpPr>
            <a:spLocks noGrp="1"/>
          </p:cNvSpPr>
          <p:nvPr>
            <p:ph type="title"/>
          </p:nvPr>
        </p:nvSpPr>
        <p:spPr>
          <a:xfrm>
            <a:off x="1167492" y="87702"/>
            <a:ext cx="9779183" cy="1709057"/>
          </a:xfrm>
        </p:spPr>
        <p:txBody>
          <a:bodyPr/>
          <a:lstStyle/>
          <a:p>
            <a:r>
              <a:rPr lang="en-US" dirty="0"/>
              <a:t>Design: 3</a:t>
            </a:r>
            <a:br>
              <a:rPr lang="en-US" dirty="0"/>
            </a:br>
            <a:r>
              <a:rPr lang="en-US" dirty="0"/>
              <a:t>What is Gravity-Fed Water System?</a:t>
            </a:r>
          </a:p>
        </p:txBody>
      </p:sp>
      <p:sp>
        <p:nvSpPr>
          <p:cNvPr id="3" name="Content Placeholder 2">
            <a:extLst>
              <a:ext uri="{FF2B5EF4-FFF2-40B4-BE49-F238E27FC236}">
                <a16:creationId xmlns:a16="http://schemas.microsoft.com/office/drawing/2014/main" id="{22788C46-D0BC-4307-AE55-7601A139E7CB}"/>
              </a:ext>
            </a:extLst>
          </p:cNvPr>
          <p:cNvSpPr>
            <a:spLocks noGrp="1"/>
          </p:cNvSpPr>
          <p:nvPr>
            <p:ph idx="1"/>
          </p:nvPr>
        </p:nvSpPr>
        <p:spPr>
          <a:xfrm>
            <a:off x="1167493" y="2155488"/>
            <a:ext cx="9779182" cy="3366815"/>
          </a:xfrm>
        </p:spPr>
        <p:txBody>
          <a:bodyPr vert="horz" lIns="91440" tIns="45720" rIns="91440" bIns="45720" rtlCol="0" anchor="t">
            <a:normAutofit/>
          </a:bodyPr>
          <a:lstStyle/>
          <a:p>
            <a:r>
              <a:rPr lang="en-US" dirty="0"/>
              <a:t>Gravity fed water supply using solar energy is a sustainable and environmentally friendly way to provide water for homes, farms, and other applications. The system uses solar energy to power a pump that moves water from a source such as a well or a stream to a storage tank, which is located at a higher elevation than the point of use. The stored water is then gravity-fed to the point of use, eliminating the need for electricity or fuel to power the pump.</a:t>
            </a:r>
          </a:p>
        </p:txBody>
      </p:sp>
      <p:sp>
        <p:nvSpPr>
          <p:cNvPr id="6" name="Slide Number Placeholder 5">
            <a:extLst>
              <a:ext uri="{FF2B5EF4-FFF2-40B4-BE49-F238E27FC236}">
                <a16:creationId xmlns:a16="http://schemas.microsoft.com/office/drawing/2014/main" id="{60D470D0-6D64-5E42-9515-048F8779CD5E}"/>
              </a:ext>
            </a:extLst>
          </p:cNvPr>
          <p:cNvSpPr>
            <a:spLocks noGrp="1"/>
          </p:cNvSpPr>
          <p:nvPr>
            <p:ph type="sldNum" sz="quarter" idx="4"/>
          </p:nvPr>
        </p:nvSpPr>
        <p:spPr>
          <a:xfrm>
            <a:off x="10153276" y="6356350"/>
            <a:ext cx="1657723" cy="365125"/>
          </a:xfrm>
          <a:prstGeom prst="rect">
            <a:avLst/>
          </a:prstGeom>
        </p:spPr>
        <p:txBody>
          <a:bodyPr vert="horz" lIns="91440" tIns="45720" rIns="91440" bIns="45720" rtlCol="0" anchor="ctr">
            <a:noAutofit/>
          </a:bodyPr>
          <a:lstStyle>
            <a:defPPr>
              <a:defRPr lang="en-US"/>
            </a:defPPr>
            <a:lvl1pPr marL="0" algn="r" defTabSz="914400" rtl="0" eaLnBrk="1" latinLnBrk="0" hangingPunct="1">
              <a:defRPr sz="1200" kern="1200">
                <a:solidFill>
                  <a:schemeClr val="accent2"/>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94A09A9-5501-47C1-A89A-A340965A2BE2}" type="slidenum">
              <a:rPr lang="en-US" smtClean="0"/>
              <a:pPr/>
              <a:t>9</a:t>
            </a:fld>
            <a:endParaRPr lang="en-US" dirty="0"/>
          </a:p>
        </p:txBody>
      </p:sp>
    </p:spTree>
    <p:extLst>
      <p:ext uri="{BB962C8B-B14F-4D97-AF65-F5344CB8AC3E}">
        <p14:creationId xmlns:p14="http://schemas.microsoft.com/office/powerpoint/2010/main" val="1325608595"/>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2.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{57E41746-5DBD-42F6-961D-140C0FFCFC78}tf33552983_win32</Template>
  <TotalTime>289</TotalTime>
  <Words>1439</Words>
  <Application>Microsoft Office PowerPoint</Application>
  <PresentationFormat>Widescreen</PresentationFormat>
  <Paragraphs>197</Paragraphs>
  <Slides>17</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17</vt:i4>
      </vt:variant>
    </vt:vector>
  </HeadingPairs>
  <TitlesOfParts>
    <vt:vector size="27" baseType="lpstr">
      <vt:lpstr>Arial</vt:lpstr>
      <vt:lpstr>Calibri</vt:lpstr>
      <vt:lpstr>Franklin Gothic Book</vt:lpstr>
      <vt:lpstr>Franklin Gothic Book (Body)</vt:lpstr>
      <vt:lpstr>Franklin Gothic Demi</vt:lpstr>
      <vt:lpstr>Tahoma</vt:lpstr>
      <vt:lpstr>Tenorite</vt:lpstr>
      <vt:lpstr>Times New Roman</vt:lpstr>
      <vt:lpstr>Wingdings 2</vt:lpstr>
      <vt:lpstr>DividendVTI</vt:lpstr>
      <vt:lpstr>group4</vt:lpstr>
      <vt:lpstr>Problem</vt:lpstr>
      <vt:lpstr>Design idea 1</vt:lpstr>
      <vt:lpstr>Three different approaches</vt:lpstr>
      <vt:lpstr>benefits</vt:lpstr>
      <vt:lpstr>PowerPoint Presentation</vt:lpstr>
      <vt:lpstr>PowerPoint Presentation</vt:lpstr>
      <vt:lpstr>PowerPoint Presentation</vt:lpstr>
      <vt:lpstr>Design: 3 What is Gravity-Fed Water System?</vt:lpstr>
      <vt:lpstr>Technologies used-</vt:lpstr>
      <vt:lpstr>PowerPoint Presentation</vt:lpstr>
      <vt:lpstr>PowerPoint Presentation</vt:lpstr>
      <vt:lpstr>REVERSE OSMOSIS SYSTEM (WIND ENERGY)  - Nuyang Rai</vt:lpstr>
      <vt:lpstr>PowerPoint Presentation</vt:lpstr>
      <vt:lpstr>PowerPoint Presentation</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idea 1</dc:title>
  <dc:creator>Trung Kiên Nguyễn</dc:creator>
  <cp:lastModifiedBy>Trung Kiên Nguyễn</cp:lastModifiedBy>
  <cp:revision>112</cp:revision>
  <dcterms:created xsi:type="dcterms:W3CDTF">2023-05-16T01:52:45Z</dcterms:created>
  <dcterms:modified xsi:type="dcterms:W3CDTF">2023-05-17T02:06:29Z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